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35"/>
  </p:notes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384" r:id="rId9"/>
    <p:sldId id="274" r:id="rId10"/>
    <p:sldId id="263" r:id="rId11"/>
    <p:sldId id="385" r:id="rId12"/>
    <p:sldId id="386" r:id="rId13"/>
    <p:sldId id="276" r:id="rId14"/>
    <p:sldId id="387" r:id="rId15"/>
    <p:sldId id="275" r:id="rId16"/>
    <p:sldId id="388" r:id="rId17"/>
    <p:sldId id="390" r:id="rId18"/>
    <p:sldId id="389" r:id="rId19"/>
    <p:sldId id="277" r:id="rId20"/>
    <p:sldId id="278" r:id="rId21"/>
    <p:sldId id="391" r:id="rId22"/>
    <p:sldId id="279" r:id="rId23"/>
    <p:sldId id="280" r:id="rId24"/>
    <p:sldId id="281" r:id="rId25"/>
    <p:sldId id="286" r:id="rId26"/>
    <p:sldId id="289" r:id="rId27"/>
    <p:sldId id="291" r:id="rId28"/>
    <p:sldId id="290" r:id="rId29"/>
    <p:sldId id="292" r:id="rId30"/>
    <p:sldId id="295" r:id="rId31"/>
    <p:sldId id="293" r:id="rId32"/>
    <p:sldId id="317" r:id="rId33"/>
    <p:sldId id="324" r:id="rId34"/>
  </p:sldIdLst>
  <p:sldSz cx="9144000" cy="5143500" type="screen16x9"/>
  <p:notesSz cx="6858000" cy="9144000"/>
  <p:embeddedFontLst>
    <p:embeddedFont>
      <p:font typeface="Nunito" panose="00000500000000000000" pitchFamily="2" charset="0"/>
      <p:regular r:id="rId36"/>
      <p:bold r:id="rId37"/>
      <p:italic r:id="rId38"/>
      <p:boldItalic r:id="rId39"/>
    </p:embeddedFont>
    <p:embeddedFont>
      <p:font typeface="Hammersmith One" panose="020B0604020202020204" charset="0"/>
      <p:regular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Roboto Condensed Light" panose="020B0604020202020204" charset="0"/>
      <p:regular r:id="rId43"/>
      <p: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ambria Math" panose="02040503050406030204" pitchFamily="18" charset="0"/>
      <p:regular r:id="rId49"/>
    </p:embeddedFont>
    <p:embeddedFont>
      <p:font typeface="Ubuntu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D6035-4E66-49F7-B9B6-FA46A7D2408B}">
  <a:tblStyle styleId="{16DD6035-4E66-49F7-B9B6-FA46A7D240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3F84EC-9F17-44F4-B3A2-F28AC98BCE72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7E7"/>
          </a:solidFill>
        </a:fill>
      </a:tcStyle>
    </a:wholeTbl>
    <a:band1H>
      <a:tcTxStyle/>
      <a:tcStyle>
        <a:tcBdr/>
        <a:fill>
          <a:solidFill>
            <a:srgbClr val="E8CC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CC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FCBD2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CBD2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CBD2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84719CD-DB27-42DF-86B3-E7E5D50659AB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CF3"/>
          </a:solidFill>
        </a:fill>
      </a:tcStyle>
    </a:wholeTbl>
    <a:band1H>
      <a:tcTxStyle/>
      <a:tcStyle>
        <a:tcBdr/>
        <a:fill>
          <a:solidFill>
            <a:srgbClr val="CBD7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7E6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5EB2FC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5EB2FC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5EB2FC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C6DEFFA-472D-4F77-B25B-067BA18715C8}" styleName="Table_3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7E8"/>
          </a:solidFill>
        </a:fill>
      </a:tcStyle>
    </a:wholeTbl>
    <a:band1H>
      <a:tcTxStyle/>
      <a:tcStyle>
        <a:tcBdr/>
        <a:fill>
          <a:solidFill>
            <a:srgbClr val="CECB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ECB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EC3A3B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C3A3B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EC3A3B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55ED9A-CD82-4759-8D92-1508580A7750}" styleName="Table_4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ED"/>
          </a:solidFill>
        </a:fill>
      </a:tcStyle>
    </a:wholeTbl>
    <a:band1H>
      <a:tcTxStyle/>
      <a:tcStyle>
        <a:tcBdr/>
        <a:fill>
          <a:solidFill>
            <a:srgbClr val="CADF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69E78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69E78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69E78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6F47DE-8342-45DC-AB2D-094D9A8B8E5C}" styleName="Table_5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FE6"/>
          </a:solidFill>
        </a:fill>
      </a:tcStyle>
    </a:wholeTbl>
    <a:band1H>
      <a:tcTxStyle/>
      <a:tcStyle>
        <a:tcBdr/>
        <a:fill>
          <a:solidFill>
            <a:srgbClr val="FADE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ADE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4949E7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4949E7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4949E7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c6a01074ef_0_18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4" name="Google Shape;1564;gc6a01074ef_0_18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c6a01074ef_0_18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c6a01074ef_0_18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9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c6a01074ef_0_18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c6a01074ef_0_18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c6a01074ef_0_18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6a01074ef_0_18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34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c6a01074ef_0_185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c6a01074ef_0_185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c6a01074ef_0_18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gc6a01074ef_0_18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c6a01074ef_0_18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c6a01074ef_0_18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c6a01074ef_0_18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c6a01074ef_0_189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c6a01074ef_0_17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c6a01074ef_0_17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c6a01074ef_0_19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c6a01074ef_0_19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gc33250489b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1" name="Google Shape;1901;gc33250489b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c33250489b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c33250489b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gc6a01074ef_0_18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0" name="Google Shape;1970;gc6a01074ef_0_18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c6a01074ef_0_17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c6a01074ef_0_17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c6a01074ef_0_18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c6a01074ef_0_18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c6a01074ef_0_20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c6a01074ef_0_20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gc6a01074ef_0_20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7" name="Google Shape;2397;gc6a01074ef_0_20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c3325048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c3325048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c6a01074ef_0_17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c6a01074ef_0_17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c3325048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c3325048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c6a01074ef_0_20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c6a01074ef_0_20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c6a01074ef_0_21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c6a01074ef_0_21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c6a01074ef_0_18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c6a01074ef_0_18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c6a01074ef_0_2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9" name="Google Shape;1379;gc6a01074ef_0_2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411582" y="-1157400"/>
            <a:ext cx="4436782" cy="371434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62825" y="3370500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3" name="Google Shape;13;p2"/>
            <p:cNvSpPr/>
            <p:nvPr/>
          </p:nvSpPr>
          <p:spPr>
            <a:xfrm>
              <a:off x="602590" y="3031586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6328" y="2672681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95817" y="2846396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6269" y="2679600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4642" y="2672681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24131" y="2785411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74810" y="2808447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1868" y="3289279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6292" y="3153513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4963" y="2940732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13335" y="2940732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2825" y="2940732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31197" y="2975243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9766" y="3559565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7897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6269" y="3303075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14642" y="3303075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4131" y="3301915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32503" y="3301915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5525" y="3644703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4963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113335" y="36447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522825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931197" y="36447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39569" y="3728681"/>
              <a:ext cx="6919" cy="10401"/>
            </a:xfrm>
            <a:custGeom>
              <a:avLst/>
              <a:gdLst/>
              <a:ahLst/>
              <a:cxnLst/>
              <a:rect l="l" t="t" r="r" b="b"/>
              <a:pathLst>
                <a:path w="161" h="242" extrusionOk="0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7897" y="4010528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06269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14642" y="401052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724131" y="401052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132503" y="4095623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90153" y="4437294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55642" y="4352156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113335" y="4352156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22825" y="4352156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931197" y="4437294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8;p2"/>
          <p:cNvSpPr/>
          <p:nvPr/>
        </p:nvSpPr>
        <p:spPr>
          <a:xfrm>
            <a:off x="-125" y="4599425"/>
            <a:ext cx="9144321" cy="595550"/>
          </a:xfrm>
          <a:custGeom>
            <a:avLst/>
            <a:gdLst/>
            <a:ahLst/>
            <a:cxnLst/>
            <a:rect l="l" t="t" r="r" b="b"/>
            <a:pathLst>
              <a:path w="287196" h="23822" extrusionOk="0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 txBox="1">
            <a:spLocks noGrp="1"/>
          </p:cNvSpPr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 b="1">
                <a:solidFill>
                  <a:srgbClr val="8068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50" name="Google Shape;50;p2"/>
          <p:cNvSpPr txBox="1">
            <a:spLocks noGrp="1"/>
          </p:cNvSpPr>
          <p:nvPr>
            <p:ph type="subTitle" idx="1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4_1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04" name="Google Shape;404;p19"/>
          <p:cNvSpPr txBox="1">
            <a:spLocks noGrp="1"/>
          </p:cNvSpPr>
          <p:nvPr>
            <p:ph type="subTitle" idx="1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-598400" y="3985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 rot="7619243">
            <a:off x="7150868" y="2766901"/>
            <a:ext cx="3210914" cy="3197601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7" name="Google Shape;407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08" name="Google Shape;408;p19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8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3"/>
          <p:cNvSpPr/>
          <p:nvPr/>
        </p:nvSpPr>
        <p:spPr>
          <a:xfrm rot="5035045">
            <a:off x="-2322768" y="2876704"/>
            <a:ext cx="5262855" cy="323795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3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525" name="Google Shape;525;p23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3"/>
          <p:cNvSpPr/>
          <p:nvPr/>
        </p:nvSpPr>
        <p:spPr>
          <a:xfrm rot="-4280482">
            <a:off x="6793782" y="-1466885"/>
            <a:ext cx="3375483" cy="5024332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3"/>
          <p:cNvSpPr/>
          <p:nvPr/>
        </p:nvSpPr>
        <p:spPr>
          <a:xfrm rot="-7977677">
            <a:off x="5123145" y="4056144"/>
            <a:ext cx="1601627" cy="1536805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562" name="Google Shape;562;p23"/>
          <p:cNvSpPr txBox="1">
            <a:spLocks noGrp="1"/>
          </p:cNvSpPr>
          <p:nvPr>
            <p:ph type="subTitle" idx="1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3" name="Google Shape;563;p23"/>
          <p:cNvSpPr txBox="1">
            <a:spLocks noGrp="1"/>
          </p:cNvSpPr>
          <p:nvPr>
            <p:ph type="subTitle" idx="2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4" name="Google Shape;564;p23"/>
          <p:cNvSpPr txBox="1">
            <a:spLocks noGrp="1"/>
          </p:cNvSpPr>
          <p:nvPr>
            <p:ph type="subTitle" idx="3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3"/>
          <p:cNvSpPr txBox="1">
            <a:spLocks noGrp="1"/>
          </p:cNvSpPr>
          <p:nvPr>
            <p:ph type="subTitle" idx="4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3"/>
          <p:cNvSpPr txBox="1">
            <a:spLocks noGrp="1"/>
          </p:cNvSpPr>
          <p:nvPr>
            <p:ph type="subTitle" idx="5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7" name="Google Shape;567;p23"/>
          <p:cNvSpPr txBox="1">
            <a:spLocks noGrp="1"/>
          </p:cNvSpPr>
          <p:nvPr>
            <p:ph type="subTitle" idx="6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/>
          <p:nvPr/>
        </p:nvSpPr>
        <p:spPr>
          <a:xfrm rot="-8234214" flipH="1">
            <a:off x="6462164" y="-167221"/>
            <a:ext cx="4162685" cy="256099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6"/>
          <p:cNvSpPr/>
          <p:nvPr/>
        </p:nvSpPr>
        <p:spPr>
          <a:xfrm rot="672094">
            <a:off x="-1833836" y="1849763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8042975" y="3533675"/>
            <a:ext cx="775608" cy="1012954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7"/>
          <p:cNvSpPr/>
          <p:nvPr/>
        </p:nvSpPr>
        <p:spPr>
          <a:xfrm rot="-2505069" flipH="1">
            <a:off x="6267646" y="1159768"/>
            <a:ext cx="4436783" cy="37142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7"/>
          <p:cNvSpPr/>
          <p:nvPr/>
        </p:nvSpPr>
        <p:spPr>
          <a:xfrm rot="3781174">
            <a:off x="-1644519" y="1806437"/>
            <a:ext cx="4267951" cy="2625760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7"/>
          <p:cNvGrpSpPr/>
          <p:nvPr/>
        </p:nvGrpSpPr>
        <p:grpSpPr>
          <a:xfrm rot="10800000" flipH="1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42" name="Google Shape;642;p2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0"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2"/>
          <p:cNvSpPr/>
          <p:nvPr/>
        </p:nvSpPr>
        <p:spPr>
          <a:xfrm rot="-5620610">
            <a:off x="8235762" y="2503251"/>
            <a:ext cx="3242370" cy="3111144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2"/>
          <p:cNvSpPr/>
          <p:nvPr/>
        </p:nvSpPr>
        <p:spPr>
          <a:xfrm rot="-595142" flipH="1">
            <a:off x="-1233073" y="-485172"/>
            <a:ext cx="3397327" cy="338324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 rot="-7977683">
            <a:off x="6409699" y="-292300"/>
            <a:ext cx="1554661" cy="1491741"/>
          </a:xfrm>
          <a:custGeom>
            <a:avLst/>
            <a:gdLst/>
            <a:ahLst/>
            <a:cxnLst/>
            <a:rect l="l" t="t" r="r" b="b"/>
            <a:pathLst>
              <a:path w="20582" h="19749" extrusionOk="0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32_2"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9"/>
          <p:cNvSpPr/>
          <p:nvPr/>
        </p:nvSpPr>
        <p:spPr>
          <a:xfrm rot="672094">
            <a:off x="-3534661" y="414138"/>
            <a:ext cx="4680680" cy="4251900"/>
          </a:xfrm>
          <a:custGeom>
            <a:avLst/>
            <a:gdLst/>
            <a:ahLst/>
            <a:cxnLst/>
            <a:rect l="l" t="t" r="r" b="b"/>
            <a:pathLst>
              <a:path w="65181" h="59210" extrusionOk="0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9"/>
          <p:cNvSpPr/>
          <p:nvPr/>
        </p:nvSpPr>
        <p:spPr>
          <a:xfrm>
            <a:off x="8264550" y="465501"/>
            <a:ext cx="1460036" cy="1906827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9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976" name="Google Shape;976;p39"/>
          <p:cNvSpPr txBox="1">
            <a:spLocks noGrp="1"/>
          </p:cNvSpPr>
          <p:nvPr>
            <p:ph type="subTitle" idx="1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/>
          <p:nvPr/>
        </p:nvSpPr>
        <p:spPr>
          <a:xfrm rot="-1762095" flipH="1">
            <a:off x="-645480" y="2383695"/>
            <a:ext cx="2540453" cy="378144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>
            <a:off x="8139625" y="1901675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>
            <a:endParaRPr/>
          </a:p>
        </p:txBody>
      </p:sp>
      <p:grpSp>
        <p:nvGrpSpPr>
          <p:cNvPr id="111" name="Google Shape;111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2" name="Google Shape;112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-1140322" y="1463656"/>
              <a:ext cx="1962482" cy="1953284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-730833" y="1637371"/>
              <a:ext cx="10401" cy="808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-620381" y="1470575"/>
              <a:ext cx="308321" cy="260014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-212008" y="1463656"/>
              <a:ext cx="309481" cy="266933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97481" y="1576386"/>
              <a:ext cx="117372" cy="69065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348160" y="1599422"/>
              <a:ext cx="6962" cy="131167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074782" y="2080254"/>
              <a:ext cx="2364" cy="4642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924060" y="1822561"/>
              <a:ext cx="2321" cy="2364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010358" y="1944488"/>
              <a:ext cx="88620" cy="55269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821687" y="1731707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413315" y="1731707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3825" y="1731707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404547" y="1766218"/>
              <a:ext cx="308321" cy="317518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136884" y="2350540"/>
              <a:ext cx="8080" cy="10401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1028753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620381" y="2094050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212008" y="2094050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197481" y="2092890"/>
              <a:ext cx="308321" cy="353189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605853" y="2092890"/>
              <a:ext cx="207109" cy="353189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131125" y="2435678"/>
              <a:ext cx="209386" cy="35202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82168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413315" y="2435678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3825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404547" y="2435678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028753" y="2801503"/>
              <a:ext cx="308321" cy="314080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6203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212008" y="2801503"/>
              <a:ext cx="309481" cy="35202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97481" y="2801503"/>
              <a:ext cx="308321" cy="35202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05853" y="2886598"/>
              <a:ext cx="84021" cy="52948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636497" y="3228269"/>
              <a:ext cx="123131" cy="73663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71008" y="3143131"/>
              <a:ext cx="6962" cy="139247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413315" y="3143131"/>
              <a:ext cx="309481" cy="273810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-3825" y="3143131"/>
              <a:ext cx="308321" cy="26577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404547" y="3228269"/>
              <a:ext cx="13839" cy="10401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7"/>
          <p:cNvSpPr/>
          <p:nvPr/>
        </p:nvSpPr>
        <p:spPr>
          <a:xfrm flipH="1">
            <a:off x="-817503" y="2575150"/>
            <a:ext cx="2540578" cy="378149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/>
          <p:nvPr/>
        </p:nvSpPr>
        <p:spPr>
          <a:xfrm>
            <a:off x="763275" y="799200"/>
            <a:ext cx="1844545" cy="1627040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6926300" y="-86950"/>
            <a:ext cx="4030804" cy="5999550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/>
          <p:nvPr/>
        </p:nvSpPr>
        <p:spPr>
          <a:xfrm>
            <a:off x="112700" y="3113038"/>
            <a:ext cx="1938817" cy="3305577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7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/>
          <p:nvPr/>
        </p:nvSpPr>
        <p:spPr>
          <a:xfrm>
            <a:off x="7233675" y="-730075"/>
            <a:ext cx="3030078" cy="3486687"/>
          </a:xfrm>
          <a:custGeom>
            <a:avLst/>
            <a:gdLst/>
            <a:ahLst/>
            <a:cxnLst/>
            <a:rect l="l" t="t" r="r" b="b"/>
            <a:pathLst>
              <a:path w="72386" h="83294" extrusionOk="0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3"/>
          <p:cNvSpPr/>
          <p:nvPr/>
        </p:nvSpPr>
        <p:spPr>
          <a:xfrm rot="2540379">
            <a:off x="-721411" y="3502530"/>
            <a:ext cx="2268525" cy="1945325"/>
          </a:xfrm>
          <a:custGeom>
            <a:avLst/>
            <a:gdLst/>
            <a:ahLst/>
            <a:cxnLst/>
            <a:rect l="l" t="t" r="r" b="b"/>
            <a:pathLst>
              <a:path w="40029" h="34326" extrusionOk="0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ubTitle" idx="1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subTitle" idx="2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15" name="Google Shape;215;p13">
            <a:hlinkClick r:id="rId2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6" name="Google Shape;216;p13">
            <a:hlinkClick r:id="rId3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7" name="Google Shape;217;p13">
            <a:hlinkClick r:id="rId4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8" name="Google Shape;218;p13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7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8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3">
            <a:hlinkClick r:id="rId2" action="ppaction://hlinksldjump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2" name="Google Shape;222;p13">
            <a:hlinkClick r:id="rId3" action="ppaction://hlinksldjump"/>
          </p:cNvPr>
          <p:cNvSpPr txBox="1">
            <a:spLocks noGrp="1"/>
          </p:cNvSpPr>
          <p:nvPr>
            <p:ph type="title" idx="13" hasCustomPrompt="1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3" name="Google Shape;223;p13">
            <a:hlinkClick r:id="rId4" action="ppaction://hlinksldjump"/>
          </p:cNvPr>
          <p:cNvSpPr txBox="1">
            <a:spLocks noGrp="1"/>
          </p:cNvSpPr>
          <p:nvPr>
            <p:ph type="title" idx="14" hasCustomPrompt="1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4" name="Google Shape;22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25" name="Google Shape;225;p13"/>
          <p:cNvSpPr txBox="1">
            <a:spLocks noGrp="1"/>
          </p:cNvSpPr>
          <p:nvPr>
            <p:ph type="subTitle" idx="16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3">
            <a:hlinkClick r:id="" action="ppaction://noaction"/>
          </p:cNvPr>
          <p:cNvSpPr txBox="1">
            <a:spLocks noGrp="1"/>
          </p:cNvSpPr>
          <p:nvPr>
            <p:ph type="subTitle" idx="17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27" name="Google Shape;227;p13">
            <a:hlinkClick r:id="" action="ppaction://noaction"/>
          </p:cNvPr>
          <p:cNvSpPr txBox="1">
            <a:spLocks noGrp="1"/>
          </p:cNvSpPr>
          <p:nvPr>
            <p:ph type="subTitle" idx="18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228" name="Google Shape;228;p13"/>
          <p:cNvSpPr txBox="1">
            <a:spLocks noGrp="1"/>
          </p:cNvSpPr>
          <p:nvPr>
            <p:ph type="subTitle" idx="19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3">
            <a:hlinkClick r:id="" action="ppaction://noaction"/>
          </p:cNvPr>
          <p:cNvSpPr txBox="1">
            <a:spLocks noGrp="1"/>
          </p:cNvSpPr>
          <p:nvPr>
            <p:ph type="title" idx="20" hasCustomPrompt="1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  <p:sp>
        <p:nvSpPr>
          <p:cNvPr id="230" name="Google Shape;23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22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/>
          <p:nvPr/>
        </p:nvSpPr>
        <p:spPr>
          <a:xfrm rot="-1781954">
            <a:off x="6294084" y="45611"/>
            <a:ext cx="4658414" cy="476516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7"/>
          <p:cNvSpPr/>
          <p:nvPr/>
        </p:nvSpPr>
        <p:spPr>
          <a:xfrm>
            <a:off x="6619750" y="1260100"/>
            <a:ext cx="1269687" cy="1658228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 rot="1145765" flipH="1">
            <a:off x="-1426013" y="-803761"/>
            <a:ext cx="3397353" cy="3383266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27" name="Google Shape;327;p17"/>
          <p:cNvSpPr txBox="1">
            <a:spLocks noGrp="1"/>
          </p:cNvSpPr>
          <p:nvPr>
            <p:ph type="subTitle" idx="1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328" name="Google Shape;328;p17"/>
          <p:cNvGrpSpPr/>
          <p:nvPr/>
        </p:nvGrpSpPr>
        <p:grpSpPr>
          <a:xfrm rot="10800000" flipH="1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329" name="Google Shape;329;p17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7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32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/>
          <p:nvPr/>
        </p:nvSpPr>
        <p:spPr>
          <a:xfrm rot="-1690000">
            <a:off x="4770052" y="3432202"/>
            <a:ext cx="4311133" cy="2652327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8"/>
          <p:cNvSpPr/>
          <p:nvPr/>
        </p:nvSpPr>
        <p:spPr>
          <a:xfrm rot="-8976185">
            <a:off x="-892229" y="695729"/>
            <a:ext cx="3210901" cy="3197587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67" name="Google Shape;367;p18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8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8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8"/>
          <p:cNvSpPr txBox="1">
            <a:spLocks noGrp="1"/>
          </p:cNvSpPr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401" name="Google Shape;401;p18"/>
          <p:cNvSpPr txBox="1">
            <a:spLocks noGrp="1"/>
          </p:cNvSpPr>
          <p:nvPr>
            <p:ph type="subTitle" idx="1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sz="3000" b="1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59" r:id="rId7"/>
    <p:sldLayoutId id="2147483663" r:id="rId8"/>
    <p:sldLayoutId id="2147483664" r:id="rId9"/>
    <p:sldLayoutId id="2147483665" r:id="rId10"/>
    <p:sldLayoutId id="2147483669" r:id="rId11"/>
    <p:sldLayoutId id="2147483672" r:id="rId12"/>
    <p:sldLayoutId id="2147483673" r:id="rId13"/>
    <p:sldLayoutId id="2147483678" r:id="rId14"/>
    <p:sldLayoutId id="214748368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9.wdp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4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1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microsoft.com/office/2007/relationships/hdphoto" Target="../media/hdphoto10.wdp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slide" Target="slide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4"/>
          <p:cNvSpPr txBox="1">
            <a:spLocks noGrp="1"/>
          </p:cNvSpPr>
          <p:nvPr>
            <p:ph type="ctrTitle"/>
          </p:nvPr>
        </p:nvSpPr>
        <p:spPr>
          <a:xfrm>
            <a:off x="1283100" y="920360"/>
            <a:ext cx="657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2"/>
                </a:solidFill>
                <a:latin typeface="+mn-lt"/>
              </a:rPr>
              <a:t>CHÀO MỪNG CÁC EM ĐẾN VỚI TIẾT HỌC!</a:t>
            </a:r>
            <a:endParaRPr sz="4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6BCEF2-676C-429C-B408-2D9000CC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3365" y="2972960"/>
            <a:ext cx="6535062" cy="161947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61"/>
          <p:cNvSpPr/>
          <p:nvPr/>
        </p:nvSpPr>
        <p:spPr>
          <a:xfrm>
            <a:off x="4142119" y="2672447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7D2099F3-ABA2-4E11-BB4F-3980912C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223251" y="155007"/>
            <a:ext cx="1218356" cy="1116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C8CA3-BB6F-466A-B9D0-E19678917BED}"/>
              </a:ext>
            </a:extLst>
          </p:cNvPr>
          <p:cNvSpPr txBox="1"/>
          <p:nvPr/>
        </p:nvSpPr>
        <p:spPr>
          <a:xfrm>
            <a:off x="1006999" y="1459544"/>
            <a:ext cx="822959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latin typeface="+mn-lt"/>
              </a:rPr>
              <a:t>Hoạt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động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nhóm</a:t>
            </a:r>
            <a:r>
              <a:rPr lang="en-US" sz="2000" b="1" i="1" dirty="0">
                <a:latin typeface="+mn-lt"/>
              </a:rPr>
              <a:t>: </a:t>
            </a:r>
            <a:r>
              <a:rPr lang="en-US" sz="2000" b="1" i="1" dirty="0" err="1">
                <a:latin typeface="+mn-lt"/>
              </a:rPr>
              <a:t>Tìm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hiểu</a:t>
            </a:r>
            <a:r>
              <a:rPr lang="en-US" sz="2000" b="1" i="1" dirty="0">
                <a:latin typeface="+mn-lt"/>
              </a:rPr>
              <a:t> </a:t>
            </a:r>
            <a:r>
              <a:rPr lang="en-US" sz="2000" b="1" i="1" dirty="0" err="1">
                <a:latin typeface="+mn-lt"/>
              </a:rPr>
              <a:t>nội</a:t>
            </a:r>
            <a:r>
              <a:rPr lang="en-US" sz="2000" b="1" i="1" dirty="0">
                <a:latin typeface="+mn-lt"/>
              </a:rPr>
              <a:t> dung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endParaRPr lang="en-US" sz="2000" b="1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i="1" dirty="0">
                <a:latin typeface="+mn-lt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6B1CC-B013-4639-B19D-CECA7D6E5371}"/>
              </a:ext>
            </a:extLst>
          </p:cNvPr>
          <p:cNvSpPr txBox="1"/>
          <p:nvPr/>
        </p:nvSpPr>
        <p:spPr>
          <a:xfrm>
            <a:off x="3841344" y="2202188"/>
            <a:ext cx="1982167" cy="46166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/>
              <p:nvPr/>
            </p:nvSpPr>
            <p:spPr>
              <a:xfrm>
                <a:off x="1585728" y="2838844"/>
                <a:ext cx="6493397" cy="1769780"/>
              </a:xfrm>
              <a:custGeom>
                <a:avLst/>
                <a:gdLst>
                  <a:gd name="connsiteX0" fmla="*/ 0 w 6493397"/>
                  <a:gd name="connsiteY0" fmla="*/ 0 h 1769780"/>
                  <a:gd name="connsiteX1" fmla="*/ 460441 w 6493397"/>
                  <a:gd name="connsiteY1" fmla="*/ 0 h 1769780"/>
                  <a:gd name="connsiteX2" fmla="*/ 1115684 w 6493397"/>
                  <a:gd name="connsiteY2" fmla="*/ 0 h 1769780"/>
                  <a:gd name="connsiteX3" fmla="*/ 1835860 w 6493397"/>
                  <a:gd name="connsiteY3" fmla="*/ 0 h 1769780"/>
                  <a:gd name="connsiteX4" fmla="*/ 2426169 w 6493397"/>
                  <a:gd name="connsiteY4" fmla="*/ 0 h 1769780"/>
                  <a:gd name="connsiteX5" fmla="*/ 3016478 w 6493397"/>
                  <a:gd name="connsiteY5" fmla="*/ 0 h 1769780"/>
                  <a:gd name="connsiteX6" fmla="*/ 3476919 w 6493397"/>
                  <a:gd name="connsiteY6" fmla="*/ 0 h 1769780"/>
                  <a:gd name="connsiteX7" fmla="*/ 4067228 w 6493397"/>
                  <a:gd name="connsiteY7" fmla="*/ 0 h 1769780"/>
                  <a:gd name="connsiteX8" fmla="*/ 4462735 w 6493397"/>
                  <a:gd name="connsiteY8" fmla="*/ 0 h 1769780"/>
                  <a:gd name="connsiteX9" fmla="*/ 4923176 w 6493397"/>
                  <a:gd name="connsiteY9" fmla="*/ 0 h 1769780"/>
                  <a:gd name="connsiteX10" fmla="*/ 5383616 w 6493397"/>
                  <a:gd name="connsiteY10" fmla="*/ 0 h 1769780"/>
                  <a:gd name="connsiteX11" fmla="*/ 6493397 w 6493397"/>
                  <a:gd name="connsiteY11" fmla="*/ 0 h 1769780"/>
                  <a:gd name="connsiteX12" fmla="*/ 6493397 w 6493397"/>
                  <a:gd name="connsiteY12" fmla="*/ 554531 h 1769780"/>
                  <a:gd name="connsiteX13" fmla="*/ 6493397 w 6493397"/>
                  <a:gd name="connsiteY13" fmla="*/ 1179853 h 1769780"/>
                  <a:gd name="connsiteX14" fmla="*/ 6493397 w 6493397"/>
                  <a:gd name="connsiteY14" fmla="*/ 1769780 h 1769780"/>
                  <a:gd name="connsiteX15" fmla="*/ 5903088 w 6493397"/>
                  <a:gd name="connsiteY15" fmla="*/ 1769780 h 1769780"/>
                  <a:gd name="connsiteX16" fmla="*/ 5442647 w 6493397"/>
                  <a:gd name="connsiteY16" fmla="*/ 1769780 h 1769780"/>
                  <a:gd name="connsiteX17" fmla="*/ 4982206 w 6493397"/>
                  <a:gd name="connsiteY17" fmla="*/ 1769780 h 1769780"/>
                  <a:gd name="connsiteX18" fmla="*/ 4391898 w 6493397"/>
                  <a:gd name="connsiteY18" fmla="*/ 1769780 h 1769780"/>
                  <a:gd name="connsiteX19" fmla="*/ 3736655 w 6493397"/>
                  <a:gd name="connsiteY19" fmla="*/ 1769780 h 1769780"/>
                  <a:gd name="connsiteX20" fmla="*/ 3211280 w 6493397"/>
                  <a:gd name="connsiteY20" fmla="*/ 1769780 h 1769780"/>
                  <a:gd name="connsiteX21" fmla="*/ 2685905 w 6493397"/>
                  <a:gd name="connsiteY21" fmla="*/ 1769780 h 1769780"/>
                  <a:gd name="connsiteX22" fmla="*/ 2095596 w 6493397"/>
                  <a:gd name="connsiteY22" fmla="*/ 1769780 h 1769780"/>
                  <a:gd name="connsiteX23" fmla="*/ 1570221 w 6493397"/>
                  <a:gd name="connsiteY23" fmla="*/ 1769780 h 1769780"/>
                  <a:gd name="connsiteX24" fmla="*/ 1174715 w 6493397"/>
                  <a:gd name="connsiteY24" fmla="*/ 1769780 h 1769780"/>
                  <a:gd name="connsiteX25" fmla="*/ 0 w 6493397"/>
                  <a:gd name="connsiteY25" fmla="*/ 1769780 h 1769780"/>
                  <a:gd name="connsiteX26" fmla="*/ 0 w 6493397"/>
                  <a:gd name="connsiteY26" fmla="*/ 1162156 h 1769780"/>
                  <a:gd name="connsiteX27" fmla="*/ 0 w 6493397"/>
                  <a:gd name="connsiteY27" fmla="*/ 589927 h 1769780"/>
                  <a:gd name="connsiteX28" fmla="*/ 0 w 6493397"/>
                  <a:gd name="connsiteY28" fmla="*/ 0 h 176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493397" h="1769780" fill="none" extrusionOk="0">
                    <a:moveTo>
                      <a:pt x="0" y="0"/>
                    </a:moveTo>
                    <a:cubicBezTo>
                      <a:pt x="221199" y="-26016"/>
                      <a:pt x="274191" y="30338"/>
                      <a:pt x="460441" y="0"/>
                    </a:cubicBezTo>
                    <a:cubicBezTo>
                      <a:pt x="646691" y="-30338"/>
                      <a:pt x="910944" y="59630"/>
                      <a:pt x="1115684" y="0"/>
                    </a:cubicBezTo>
                    <a:cubicBezTo>
                      <a:pt x="1320424" y="-59630"/>
                      <a:pt x="1545148" y="13496"/>
                      <a:pt x="1835860" y="0"/>
                    </a:cubicBezTo>
                    <a:cubicBezTo>
                      <a:pt x="2126572" y="-13496"/>
                      <a:pt x="2234004" y="25337"/>
                      <a:pt x="2426169" y="0"/>
                    </a:cubicBezTo>
                    <a:cubicBezTo>
                      <a:pt x="2618334" y="-25337"/>
                      <a:pt x="2835579" y="53170"/>
                      <a:pt x="3016478" y="0"/>
                    </a:cubicBezTo>
                    <a:cubicBezTo>
                      <a:pt x="3197377" y="-53170"/>
                      <a:pt x="3358143" y="11296"/>
                      <a:pt x="3476919" y="0"/>
                    </a:cubicBezTo>
                    <a:cubicBezTo>
                      <a:pt x="3595695" y="-11296"/>
                      <a:pt x="3858431" y="54263"/>
                      <a:pt x="4067228" y="0"/>
                    </a:cubicBezTo>
                    <a:cubicBezTo>
                      <a:pt x="4276025" y="-54263"/>
                      <a:pt x="4330600" y="18884"/>
                      <a:pt x="4462735" y="0"/>
                    </a:cubicBezTo>
                    <a:cubicBezTo>
                      <a:pt x="4594870" y="-18884"/>
                      <a:pt x="4771621" y="31760"/>
                      <a:pt x="4923176" y="0"/>
                    </a:cubicBezTo>
                    <a:cubicBezTo>
                      <a:pt x="5074731" y="-31760"/>
                      <a:pt x="5199634" y="54205"/>
                      <a:pt x="5383616" y="0"/>
                    </a:cubicBezTo>
                    <a:cubicBezTo>
                      <a:pt x="5567598" y="-54205"/>
                      <a:pt x="6120516" y="42580"/>
                      <a:pt x="6493397" y="0"/>
                    </a:cubicBezTo>
                    <a:cubicBezTo>
                      <a:pt x="6520734" y="181512"/>
                      <a:pt x="6441642" y="418806"/>
                      <a:pt x="6493397" y="554531"/>
                    </a:cubicBezTo>
                    <a:cubicBezTo>
                      <a:pt x="6545152" y="690256"/>
                      <a:pt x="6424525" y="970085"/>
                      <a:pt x="6493397" y="1179853"/>
                    </a:cubicBezTo>
                    <a:cubicBezTo>
                      <a:pt x="6562269" y="1389621"/>
                      <a:pt x="6485789" y="1476989"/>
                      <a:pt x="6493397" y="1769780"/>
                    </a:cubicBezTo>
                    <a:cubicBezTo>
                      <a:pt x="6310597" y="1773457"/>
                      <a:pt x="6177960" y="1740721"/>
                      <a:pt x="5903088" y="1769780"/>
                    </a:cubicBezTo>
                    <a:cubicBezTo>
                      <a:pt x="5628216" y="1798839"/>
                      <a:pt x="5541064" y="1727455"/>
                      <a:pt x="5442647" y="1769780"/>
                    </a:cubicBezTo>
                    <a:cubicBezTo>
                      <a:pt x="5344230" y="1812105"/>
                      <a:pt x="5137963" y="1732295"/>
                      <a:pt x="4982206" y="1769780"/>
                    </a:cubicBezTo>
                    <a:cubicBezTo>
                      <a:pt x="4826449" y="1807265"/>
                      <a:pt x="4670433" y="1699995"/>
                      <a:pt x="4391898" y="1769780"/>
                    </a:cubicBezTo>
                    <a:cubicBezTo>
                      <a:pt x="4113363" y="1839565"/>
                      <a:pt x="3919761" y="1762603"/>
                      <a:pt x="3736655" y="1769780"/>
                    </a:cubicBezTo>
                    <a:cubicBezTo>
                      <a:pt x="3553549" y="1776957"/>
                      <a:pt x="3402606" y="1719361"/>
                      <a:pt x="3211280" y="1769780"/>
                    </a:cubicBezTo>
                    <a:cubicBezTo>
                      <a:pt x="3019955" y="1820199"/>
                      <a:pt x="2887518" y="1744104"/>
                      <a:pt x="2685905" y="1769780"/>
                    </a:cubicBezTo>
                    <a:cubicBezTo>
                      <a:pt x="2484292" y="1795456"/>
                      <a:pt x="2285500" y="1768021"/>
                      <a:pt x="2095596" y="1769780"/>
                    </a:cubicBezTo>
                    <a:cubicBezTo>
                      <a:pt x="1905692" y="1771539"/>
                      <a:pt x="1821194" y="1765554"/>
                      <a:pt x="1570221" y="1769780"/>
                    </a:cubicBezTo>
                    <a:cubicBezTo>
                      <a:pt x="1319249" y="1774006"/>
                      <a:pt x="1313556" y="1765237"/>
                      <a:pt x="1174715" y="1769780"/>
                    </a:cubicBezTo>
                    <a:cubicBezTo>
                      <a:pt x="1035874" y="1774323"/>
                      <a:pt x="584503" y="1640368"/>
                      <a:pt x="0" y="1769780"/>
                    </a:cubicBezTo>
                    <a:cubicBezTo>
                      <a:pt x="-22069" y="1556044"/>
                      <a:pt x="54634" y="1365704"/>
                      <a:pt x="0" y="1162156"/>
                    </a:cubicBezTo>
                    <a:cubicBezTo>
                      <a:pt x="-54634" y="958608"/>
                      <a:pt x="19585" y="730208"/>
                      <a:pt x="0" y="589927"/>
                    </a:cubicBezTo>
                    <a:cubicBezTo>
                      <a:pt x="-19585" y="449646"/>
                      <a:pt x="20628" y="286521"/>
                      <a:pt x="0" y="0"/>
                    </a:cubicBezTo>
                    <a:close/>
                  </a:path>
                  <a:path w="6493397" h="1769780" stroke="0" extrusionOk="0">
                    <a:moveTo>
                      <a:pt x="0" y="0"/>
                    </a:moveTo>
                    <a:cubicBezTo>
                      <a:pt x="89900" y="-40440"/>
                      <a:pt x="312549" y="22003"/>
                      <a:pt x="395507" y="0"/>
                    </a:cubicBezTo>
                    <a:cubicBezTo>
                      <a:pt x="478465" y="-22003"/>
                      <a:pt x="724441" y="6133"/>
                      <a:pt x="855948" y="0"/>
                    </a:cubicBezTo>
                    <a:cubicBezTo>
                      <a:pt x="987455" y="-6133"/>
                      <a:pt x="1161357" y="27786"/>
                      <a:pt x="1251455" y="0"/>
                    </a:cubicBezTo>
                    <a:cubicBezTo>
                      <a:pt x="1341553" y="-27786"/>
                      <a:pt x="1666591" y="1059"/>
                      <a:pt x="1841764" y="0"/>
                    </a:cubicBezTo>
                    <a:cubicBezTo>
                      <a:pt x="2016937" y="-1059"/>
                      <a:pt x="2241513" y="18298"/>
                      <a:pt x="2497006" y="0"/>
                    </a:cubicBezTo>
                    <a:cubicBezTo>
                      <a:pt x="2752499" y="-18298"/>
                      <a:pt x="2771356" y="27871"/>
                      <a:pt x="3022381" y="0"/>
                    </a:cubicBezTo>
                    <a:cubicBezTo>
                      <a:pt x="3273406" y="-27871"/>
                      <a:pt x="3513416" y="29518"/>
                      <a:pt x="3742558" y="0"/>
                    </a:cubicBezTo>
                    <a:cubicBezTo>
                      <a:pt x="3971700" y="-29518"/>
                      <a:pt x="4082378" y="58545"/>
                      <a:pt x="4332867" y="0"/>
                    </a:cubicBezTo>
                    <a:cubicBezTo>
                      <a:pt x="4583356" y="-58545"/>
                      <a:pt x="4536323" y="38873"/>
                      <a:pt x="4728374" y="0"/>
                    </a:cubicBezTo>
                    <a:cubicBezTo>
                      <a:pt x="4920425" y="-38873"/>
                      <a:pt x="5222864" y="29883"/>
                      <a:pt x="5383616" y="0"/>
                    </a:cubicBezTo>
                    <a:cubicBezTo>
                      <a:pt x="5544368" y="-29883"/>
                      <a:pt x="5837416" y="41122"/>
                      <a:pt x="5973925" y="0"/>
                    </a:cubicBezTo>
                    <a:cubicBezTo>
                      <a:pt x="6110434" y="-41122"/>
                      <a:pt x="6338558" y="53065"/>
                      <a:pt x="6493397" y="0"/>
                    </a:cubicBezTo>
                    <a:cubicBezTo>
                      <a:pt x="6506612" y="265317"/>
                      <a:pt x="6427246" y="388228"/>
                      <a:pt x="6493397" y="572229"/>
                    </a:cubicBezTo>
                    <a:cubicBezTo>
                      <a:pt x="6559548" y="756230"/>
                      <a:pt x="6493386" y="967465"/>
                      <a:pt x="6493397" y="1126760"/>
                    </a:cubicBezTo>
                    <a:cubicBezTo>
                      <a:pt x="6493408" y="1286055"/>
                      <a:pt x="6472168" y="1467248"/>
                      <a:pt x="6493397" y="1769780"/>
                    </a:cubicBezTo>
                    <a:cubicBezTo>
                      <a:pt x="6329519" y="1793658"/>
                      <a:pt x="6226223" y="1719080"/>
                      <a:pt x="5968022" y="1769780"/>
                    </a:cubicBezTo>
                    <a:cubicBezTo>
                      <a:pt x="5709822" y="1820480"/>
                      <a:pt x="5562611" y="1740549"/>
                      <a:pt x="5312779" y="1769780"/>
                    </a:cubicBezTo>
                    <a:cubicBezTo>
                      <a:pt x="5062947" y="1799011"/>
                      <a:pt x="4969634" y="1725774"/>
                      <a:pt x="4787405" y="1769780"/>
                    </a:cubicBezTo>
                    <a:cubicBezTo>
                      <a:pt x="4605176" y="1813786"/>
                      <a:pt x="4510897" y="1741326"/>
                      <a:pt x="4326964" y="1769780"/>
                    </a:cubicBezTo>
                    <a:cubicBezTo>
                      <a:pt x="4143031" y="1798234"/>
                      <a:pt x="3929199" y="1763457"/>
                      <a:pt x="3736655" y="1769780"/>
                    </a:cubicBezTo>
                    <a:cubicBezTo>
                      <a:pt x="3544111" y="1776103"/>
                      <a:pt x="3437909" y="1722598"/>
                      <a:pt x="3276214" y="1769780"/>
                    </a:cubicBezTo>
                    <a:cubicBezTo>
                      <a:pt x="3114519" y="1816962"/>
                      <a:pt x="3051973" y="1749799"/>
                      <a:pt x="2880707" y="1769780"/>
                    </a:cubicBezTo>
                    <a:cubicBezTo>
                      <a:pt x="2709441" y="1789761"/>
                      <a:pt x="2585878" y="1712559"/>
                      <a:pt x="2355332" y="1769780"/>
                    </a:cubicBezTo>
                    <a:cubicBezTo>
                      <a:pt x="2124787" y="1827001"/>
                      <a:pt x="2040487" y="1719094"/>
                      <a:pt x="1894891" y="1769780"/>
                    </a:cubicBezTo>
                    <a:cubicBezTo>
                      <a:pt x="1749295" y="1820466"/>
                      <a:pt x="1574082" y="1708929"/>
                      <a:pt x="1304582" y="1769780"/>
                    </a:cubicBezTo>
                    <a:cubicBezTo>
                      <a:pt x="1035082" y="1830631"/>
                      <a:pt x="973488" y="1733333"/>
                      <a:pt x="844142" y="1769780"/>
                    </a:cubicBezTo>
                    <a:cubicBezTo>
                      <a:pt x="714796" y="1806227"/>
                      <a:pt x="231343" y="1725824"/>
                      <a:pt x="0" y="1769780"/>
                    </a:cubicBezTo>
                    <a:cubicBezTo>
                      <a:pt x="-16104" y="1506260"/>
                      <a:pt x="56197" y="1369301"/>
                      <a:pt x="0" y="1232947"/>
                    </a:cubicBezTo>
                    <a:cubicBezTo>
                      <a:pt x="-56197" y="1096593"/>
                      <a:pt x="62775" y="937326"/>
                      <a:pt x="0" y="660718"/>
                    </a:cubicBezTo>
                    <a:cubicBezTo>
                      <a:pt x="-62775" y="384110"/>
                      <a:pt x="31515" y="267249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107952707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−2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+3≤0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+3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&gt;−2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≤0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28" y="2838844"/>
                <a:ext cx="6493397" cy="1769780"/>
              </a:xfrm>
              <a:prstGeom prst="rect">
                <a:avLst/>
              </a:prstGeom>
              <a:blipFill>
                <a:blip r:embed="rId5"/>
                <a:stretch>
                  <a:fillRect l="-465" r="-465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079527079">
                      <a:custGeom>
                        <a:avLst/>
                        <a:gdLst>
                          <a:gd name="connsiteX0" fmla="*/ 0 w 6493397"/>
                          <a:gd name="connsiteY0" fmla="*/ 0 h 1769780"/>
                          <a:gd name="connsiteX1" fmla="*/ 460441 w 6493397"/>
                          <a:gd name="connsiteY1" fmla="*/ 0 h 1769780"/>
                          <a:gd name="connsiteX2" fmla="*/ 1115684 w 6493397"/>
                          <a:gd name="connsiteY2" fmla="*/ 0 h 1769780"/>
                          <a:gd name="connsiteX3" fmla="*/ 1835860 w 6493397"/>
                          <a:gd name="connsiteY3" fmla="*/ 0 h 1769780"/>
                          <a:gd name="connsiteX4" fmla="*/ 2426169 w 6493397"/>
                          <a:gd name="connsiteY4" fmla="*/ 0 h 1769780"/>
                          <a:gd name="connsiteX5" fmla="*/ 3016478 w 6493397"/>
                          <a:gd name="connsiteY5" fmla="*/ 0 h 1769780"/>
                          <a:gd name="connsiteX6" fmla="*/ 3476919 w 6493397"/>
                          <a:gd name="connsiteY6" fmla="*/ 0 h 1769780"/>
                          <a:gd name="connsiteX7" fmla="*/ 4067228 w 6493397"/>
                          <a:gd name="connsiteY7" fmla="*/ 0 h 1769780"/>
                          <a:gd name="connsiteX8" fmla="*/ 4462735 w 6493397"/>
                          <a:gd name="connsiteY8" fmla="*/ 0 h 1769780"/>
                          <a:gd name="connsiteX9" fmla="*/ 4923176 w 6493397"/>
                          <a:gd name="connsiteY9" fmla="*/ 0 h 1769780"/>
                          <a:gd name="connsiteX10" fmla="*/ 5383616 w 6493397"/>
                          <a:gd name="connsiteY10" fmla="*/ 0 h 1769780"/>
                          <a:gd name="connsiteX11" fmla="*/ 6493397 w 6493397"/>
                          <a:gd name="connsiteY11" fmla="*/ 0 h 1769780"/>
                          <a:gd name="connsiteX12" fmla="*/ 6493397 w 6493397"/>
                          <a:gd name="connsiteY12" fmla="*/ 554531 h 1769780"/>
                          <a:gd name="connsiteX13" fmla="*/ 6493397 w 6493397"/>
                          <a:gd name="connsiteY13" fmla="*/ 1179853 h 1769780"/>
                          <a:gd name="connsiteX14" fmla="*/ 6493397 w 6493397"/>
                          <a:gd name="connsiteY14" fmla="*/ 1769780 h 1769780"/>
                          <a:gd name="connsiteX15" fmla="*/ 5903088 w 6493397"/>
                          <a:gd name="connsiteY15" fmla="*/ 1769780 h 1769780"/>
                          <a:gd name="connsiteX16" fmla="*/ 5442647 w 6493397"/>
                          <a:gd name="connsiteY16" fmla="*/ 1769780 h 1769780"/>
                          <a:gd name="connsiteX17" fmla="*/ 4982206 w 6493397"/>
                          <a:gd name="connsiteY17" fmla="*/ 1769780 h 1769780"/>
                          <a:gd name="connsiteX18" fmla="*/ 4391898 w 6493397"/>
                          <a:gd name="connsiteY18" fmla="*/ 1769780 h 1769780"/>
                          <a:gd name="connsiteX19" fmla="*/ 3736655 w 6493397"/>
                          <a:gd name="connsiteY19" fmla="*/ 1769780 h 1769780"/>
                          <a:gd name="connsiteX20" fmla="*/ 3211280 w 6493397"/>
                          <a:gd name="connsiteY20" fmla="*/ 1769780 h 1769780"/>
                          <a:gd name="connsiteX21" fmla="*/ 2685905 w 6493397"/>
                          <a:gd name="connsiteY21" fmla="*/ 1769780 h 1769780"/>
                          <a:gd name="connsiteX22" fmla="*/ 2095596 w 6493397"/>
                          <a:gd name="connsiteY22" fmla="*/ 1769780 h 1769780"/>
                          <a:gd name="connsiteX23" fmla="*/ 1570221 w 6493397"/>
                          <a:gd name="connsiteY23" fmla="*/ 1769780 h 1769780"/>
                          <a:gd name="connsiteX24" fmla="*/ 1174715 w 6493397"/>
                          <a:gd name="connsiteY24" fmla="*/ 1769780 h 1769780"/>
                          <a:gd name="connsiteX25" fmla="*/ 0 w 6493397"/>
                          <a:gd name="connsiteY25" fmla="*/ 1769780 h 1769780"/>
                          <a:gd name="connsiteX26" fmla="*/ 0 w 6493397"/>
                          <a:gd name="connsiteY26" fmla="*/ 1162156 h 1769780"/>
                          <a:gd name="connsiteX27" fmla="*/ 0 w 6493397"/>
                          <a:gd name="connsiteY27" fmla="*/ 589927 h 1769780"/>
                          <a:gd name="connsiteX28" fmla="*/ 0 w 6493397"/>
                          <a:gd name="connsiteY28" fmla="*/ 0 h 17697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6493397" h="1769780" fill="none" extrusionOk="0">
                            <a:moveTo>
                              <a:pt x="0" y="0"/>
                            </a:moveTo>
                            <a:cubicBezTo>
                              <a:pt x="221199" y="-26016"/>
                              <a:pt x="274191" y="30338"/>
                              <a:pt x="460441" y="0"/>
                            </a:cubicBezTo>
                            <a:cubicBezTo>
                              <a:pt x="646691" y="-30338"/>
                              <a:pt x="910944" y="59630"/>
                              <a:pt x="1115684" y="0"/>
                            </a:cubicBezTo>
                            <a:cubicBezTo>
                              <a:pt x="1320424" y="-59630"/>
                              <a:pt x="1545148" y="13496"/>
                              <a:pt x="1835860" y="0"/>
                            </a:cubicBezTo>
                            <a:cubicBezTo>
                              <a:pt x="2126572" y="-13496"/>
                              <a:pt x="2234004" y="25337"/>
                              <a:pt x="2426169" y="0"/>
                            </a:cubicBezTo>
                            <a:cubicBezTo>
                              <a:pt x="2618334" y="-25337"/>
                              <a:pt x="2835579" y="53170"/>
                              <a:pt x="3016478" y="0"/>
                            </a:cubicBezTo>
                            <a:cubicBezTo>
                              <a:pt x="3197377" y="-53170"/>
                              <a:pt x="3358143" y="11296"/>
                              <a:pt x="3476919" y="0"/>
                            </a:cubicBezTo>
                            <a:cubicBezTo>
                              <a:pt x="3595695" y="-11296"/>
                              <a:pt x="3858431" y="54263"/>
                              <a:pt x="4067228" y="0"/>
                            </a:cubicBezTo>
                            <a:cubicBezTo>
                              <a:pt x="4276025" y="-54263"/>
                              <a:pt x="4330600" y="18884"/>
                              <a:pt x="4462735" y="0"/>
                            </a:cubicBezTo>
                            <a:cubicBezTo>
                              <a:pt x="4594870" y="-18884"/>
                              <a:pt x="4771621" y="31760"/>
                              <a:pt x="4923176" y="0"/>
                            </a:cubicBezTo>
                            <a:cubicBezTo>
                              <a:pt x="5074731" y="-31760"/>
                              <a:pt x="5199634" y="54205"/>
                              <a:pt x="5383616" y="0"/>
                            </a:cubicBezTo>
                            <a:cubicBezTo>
                              <a:pt x="5567598" y="-54205"/>
                              <a:pt x="6120516" y="42580"/>
                              <a:pt x="6493397" y="0"/>
                            </a:cubicBezTo>
                            <a:cubicBezTo>
                              <a:pt x="6520734" y="181512"/>
                              <a:pt x="6441642" y="418806"/>
                              <a:pt x="6493397" y="554531"/>
                            </a:cubicBezTo>
                            <a:cubicBezTo>
                              <a:pt x="6545152" y="690256"/>
                              <a:pt x="6424525" y="970085"/>
                              <a:pt x="6493397" y="1179853"/>
                            </a:cubicBezTo>
                            <a:cubicBezTo>
                              <a:pt x="6562269" y="1389621"/>
                              <a:pt x="6485789" y="1476989"/>
                              <a:pt x="6493397" y="1769780"/>
                            </a:cubicBezTo>
                            <a:cubicBezTo>
                              <a:pt x="6310597" y="1773457"/>
                              <a:pt x="6177960" y="1740721"/>
                              <a:pt x="5903088" y="1769780"/>
                            </a:cubicBezTo>
                            <a:cubicBezTo>
                              <a:pt x="5628216" y="1798839"/>
                              <a:pt x="5541064" y="1727455"/>
                              <a:pt x="5442647" y="1769780"/>
                            </a:cubicBezTo>
                            <a:cubicBezTo>
                              <a:pt x="5344230" y="1812105"/>
                              <a:pt x="5137963" y="1732295"/>
                              <a:pt x="4982206" y="1769780"/>
                            </a:cubicBezTo>
                            <a:cubicBezTo>
                              <a:pt x="4826449" y="1807265"/>
                              <a:pt x="4670433" y="1699995"/>
                              <a:pt x="4391898" y="1769780"/>
                            </a:cubicBezTo>
                            <a:cubicBezTo>
                              <a:pt x="4113363" y="1839565"/>
                              <a:pt x="3919761" y="1762603"/>
                              <a:pt x="3736655" y="1769780"/>
                            </a:cubicBezTo>
                            <a:cubicBezTo>
                              <a:pt x="3553549" y="1776957"/>
                              <a:pt x="3402606" y="1719361"/>
                              <a:pt x="3211280" y="1769780"/>
                            </a:cubicBezTo>
                            <a:cubicBezTo>
                              <a:pt x="3019955" y="1820199"/>
                              <a:pt x="2887518" y="1744104"/>
                              <a:pt x="2685905" y="1769780"/>
                            </a:cubicBezTo>
                            <a:cubicBezTo>
                              <a:pt x="2484292" y="1795456"/>
                              <a:pt x="2285500" y="1768021"/>
                              <a:pt x="2095596" y="1769780"/>
                            </a:cubicBezTo>
                            <a:cubicBezTo>
                              <a:pt x="1905692" y="1771539"/>
                              <a:pt x="1821194" y="1765554"/>
                              <a:pt x="1570221" y="1769780"/>
                            </a:cubicBezTo>
                            <a:cubicBezTo>
                              <a:pt x="1319249" y="1774006"/>
                              <a:pt x="1313556" y="1765237"/>
                              <a:pt x="1174715" y="1769780"/>
                            </a:cubicBezTo>
                            <a:cubicBezTo>
                              <a:pt x="1035874" y="1774323"/>
                              <a:pt x="584503" y="1640368"/>
                              <a:pt x="0" y="1769780"/>
                            </a:cubicBezTo>
                            <a:cubicBezTo>
                              <a:pt x="-22069" y="1556044"/>
                              <a:pt x="54634" y="1365704"/>
                              <a:pt x="0" y="1162156"/>
                            </a:cubicBezTo>
                            <a:cubicBezTo>
                              <a:pt x="-54634" y="958608"/>
                              <a:pt x="19585" y="730208"/>
                              <a:pt x="0" y="589927"/>
                            </a:cubicBezTo>
                            <a:cubicBezTo>
                              <a:pt x="-19585" y="449646"/>
                              <a:pt x="20628" y="286521"/>
                              <a:pt x="0" y="0"/>
                            </a:cubicBezTo>
                            <a:close/>
                          </a:path>
                          <a:path w="6493397" h="1769780" stroke="0" extrusionOk="0">
                            <a:moveTo>
                              <a:pt x="0" y="0"/>
                            </a:moveTo>
                            <a:cubicBezTo>
                              <a:pt x="89900" y="-40440"/>
                              <a:pt x="312549" y="22003"/>
                              <a:pt x="395507" y="0"/>
                            </a:cubicBezTo>
                            <a:cubicBezTo>
                              <a:pt x="478465" y="-22003"/>
                              <a:pt x="724441" y="6133"/>
                              <a:pt x="855948" y="0"/>
                            </a:cubicBezTo>
                            <a:cubicBezTo>
                              <a:pt x="987455" y="-6133"/>
                              <a:pt x="1161357" y="27786"/>
                              <a:pt x="1251455" y="0"/>
                            </a:cubicBezTo>
                            <a:cubicBezTo>
                              <a:pt x="1341553" y="-27786"/>
                              <a:pt x="1666591" y="1059"/>
                              <a:pt x="1841764" y="0"/>
                            </a:cubicBezTo>
                            <a:cubicBezTo>
                              <a:pt x="2016937" y="-1059"/>
                              <a:pt x="2241513" y="18298"/>
                              <a:pt x="2497006" y="0"/>
                            </a:cubicBezTo>
                            <a:cubicBezTo>
                              <a:pt x="2752499" y="-18298"/>
                              <a:pt x="2771356" y="27871"/>
                              <a:pt x="3022381" y="0"/>
                            </a:cubicBezTo>
                            <a:cubicBezTo>
                              <a:pt x="3273406" y="-27871"/>
                              <a:pt x="3513416" y="29518"/>
                              <a:pt x="3742558" y="0"/>
                            </a:cubicBezTo>
                            <a:cubicBezTo>
                              <a:pt x="3971700" y="-29518"/>
                              <a:pt x="4082378" y="58545"/>
                              <a:pt x="4332867" y="0"/>
                            </a:cubicBezTo>
                            <a:cubicBezTo>
                              <a:pt x="4583356" y="-58545"/>
                              <a:pt x="4536323" y="38873"/>
                              <a:pt x="4728374" y="0"/>
                            </a:cubicBezTo>
                            <a:cubicBezTo>
                              <a:pt x="4920425" y="-38873"/>
                              <a:pt x="5222864" y="29883"/>
                              <a:pt x="5383616" y="0"/>
                            </a:cubicBezTo>
                            <a:cubicBezTo>
                              <a:pt x="5544368" y="-29883"/>
                              <a:pt x="5837416" y="41122"/>
                              <a:pt x="5973925" y="0"/>
                            </a:cubicBezTo>
                            <a:cubicBezTo>
                              <a:pt x="6110434" y="-41122"/>
                              <a:pt x="6338558" y="53065"/>
                              <a:pt x="6493397" y="0"/>
                            </a:cubicBezTo>
                            <a:cubicBezTo>
                              <a:pt x="6506612" y="265317"/>
                              <a:pt x="6427246" y="388228"/>
                              <a:pt x="6493397" y="572229"/>
                            </a:cubicBezTo>
                            <a:cubicBezTo>
                              <a:pt x="6559548" y="756230"/>
                              <a:pt x="6493386" y="967465"/>
                              <a:pt x="6493397" y="1126760"/>
                            </a:cubicBezTo>
                            <a:cubicBezTo>
                              <a:pt x="6493408" y="1286055"/>
                              <a:pt x="6472168" y="1467248"/>
                              <a:pt x="6493397" y="1769780"/>
                            </a:cubicBezTo>
                            <a:cubicBezTo>
                              <a:pt x="6329519" y="1793658"/>
                              <a:pt x="6226223" y="1719080"/>
                              <a:pt x="5968022" y="1769780"/>
                            </a:cubicBezTo>
                            <a:cubicBezTo>
                              <a:pt x="5709822" y="1820480"/>
                              <a:pt x="5562611" y="1740549"/>
                              <a:pt x="5312779" y="1769780"/>
                            </a:cubicBezTo>
                            <a:cubicBezTo>
                              <a:pt x="5062947" y="1799011"/>
                              <a:pt x="4969634" y="1725774"/>
                              <a:pt x="4787405" y="1769780"/>
                            </a:cubicBezTo>
                            <a:cubicBezTo>
                              <a:pt x="4605176" y="1813786"/>
                              <a:pt x="4510897" y="1741326"/>
                              <a:pt x="4326964" y="1769780"/>
                            </a:cubicBezTo>
                            <a:cubicBezTo>
                              <a:pt x="4143031" y="1798234"/>
                              <a:pt x="3929199" y="1763457"/>
                              <a:pt x="3736655" y="1769780"/>
                            </a:cubicBezTo>
                            <a:cubicBezTo>
                              <a:pt x="3544111" y="1776103"/>
                              <a:pt x="3437909" y="1722598"/>
                              <a:pt x="3276214" y="1769780"/>
                            </a:cubicBezTo>
                            <a:cubicBezTo>
                              <a:pt x="3114519" y="1816962"/>
                              <a:pt x="3051973" y="1749799"/>
                              <a:pt x="2880707" y="1769780"/>
                            </a:cubicBezTo>
                            <a:cubicBezTo>
                              <a:pt x="2709441" y="1789761"/>
                              <a:pt x="2585878" y="1712559"/>
                              <a:pt x="2355332" y="1769780"/>
                            </a:cubicBezTo>
                            <a:cubicBezTo>
                              <a:pt x="2124787" y="1827001"/>
                              <a:pt x="2040487" y="1719094"/>
                              <a:pt x="1894891" y="1769780"/>
                            </a:cubicBezTo>
                            <a:cubicBezTo>
                              <a:pt x="1749295" y="1820466"/>
                              <a:pt x="1574082" y="1708929"/>
                              <a:pt x="1304582" y="1769780"/>
                            </a:cubicBezTo>
                            <a:cubicBezTo>
                              <a:pt x="1035082" y="1830631"/>
                              <a:pt x="973488" y="1733333"/>
                              <a:pt x="844142" y="1769780"/>
                            </a:cubicBezTo>
                            <a:cubicBezTo>
                              <a:pt x="714796" y="1806227"/>
                              <a:pt x="231343" y="1725824"/>
                              <a:pt x="0" y="1769780"/>
                            </a:cubicBezTo>
                            <a:cubicBezTo>
                              <a:pt x="-16104" y="1506260"/>
                              <a:pt x="56197" y="1369301"/>
                              <a:pt x="0" y="1232947"/>
                            </a:cubicBezTo>
                            <a:cubicBezTo>
                              <a:pt x="-56197" y="1096593"/>
                              <a:pt x="62775" y="937326"/>
                              <a:pt x="0" y="660718"/>
                            </a:cubicBezTo>
                            <a:cubicBezTo>
                              <a:pt x="-62775" y="384110"/>
                              <a:pt x="31515" y="26724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29DF65-91B5-49F3-BBAB-5D79FF9B4811}"/>
              </a:ext>
            </a:extLst>
          </p:cNvPr>
          <p:cNvSpPr txBox="1"/>
          <p:nvPr/>
        </p:nvSpPr>
        <p:spPr>
          <a:xfrm>
            <a:off x="3837295" y="236367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90EA4-ECAC-4F2A-BE65-C7F7C769B001}"/>
              </a:ext>
            </a:extLst>
          </p:cNvPr>
          <p:cNvSpPr txBox="1"/>
          <p:nvPr/>
        </p:nvSpPr>
        <p:spPr>
          <a:xfrm>
            <a:off x="787079" y="756595"/>
            <a:ext cx="6319776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GeoGebra</a:t>
            </a:r>
            <a:endParaRPr lang="en-US" sz="16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53D040-D8D6-4386-A3B0-5A6242E4EB04}"/>
              </a:ext>
            </a:extLst>
          </p:cNvPr>
          <p:cNvGrpSpPr/>
          <p:nvPr/>
        </p:nvGrpSpPr>
        <p:grpSpPr>
          <a:xfrm>
            <a:off x="787079" y="1295287"/>
            <a:ext cx="11419010" cy="1327550"/>
            <a:chOff x="413291" y="893822"/>
            <a:chExt cx="11419010" cy="13275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6587DD-1039-4F69-B44C-CA29C63B739B}"/>
                </a:ext>
              </a:extLst>
            </p:cNvPr>
            <p:cNvGrpSpPr/>
            <p:nvPr/>
          </p:nvGrpSpPr>
          <p:grpSpPr>
            <a:xfrm>
              <a:off x="413291" y="893822"/>
              <a:ext cx="7717500" cy="1327550"/>
              <a:chOff x="297544" y="508122"/>
              <a:chExt cx="7717500" cy="13275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Google Shape;1369;p59">
                    <a:extLst>
                      <a:ext uri="{FF2B5EF4-FFF2-40B4-BE49-F238E27FC236}">
                        <a16:creationId xmlns:a16="http://schemas.microsoft.com/office/drawing/2014/main" id="{0A4175B8-4C1A-4832-8928-04C34DC0AB0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97544" y="508122"/>
                    <a:ext cx="7717500" cy="8002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noAutofit/>
                  </a:bodyPr>
                  <a:lstStyle>
                    <a:defPPr marR="0" lvl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defPPr>
                    <a:lvl1pPr marL="457200" marR="0" lvl="0" indent="-3429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ts val="1800"/>
                      <a:buFont typeface="Manjari"/>
                      <a:buAutoNum type="arabicPeriod"/>
                      <a:defRPr sz="16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1pPr>
                    <a:lvl2pPr marL="914400" marR="0" lvl="1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1"/>
                      </a:buClr>
                      <a:buSzPts val="1400"/>
                      <a:buFont typeface="Manjari"/>
                      <a:buAutoNum type="alphaLcPeriod"/>
                      <a:defRPr sz="16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2pPr>
                    <a:lvl3pPr marL="1371600" marR="0" lvl="2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roman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3pPr>
                    <a:lvl4pPr marL="1828800" marR="0" lvl="3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rabi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4pPr>
                    <a:lvl5pPr marL="2286000" marR="0" lvl="4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lpha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5pPr>
                    <a:lvl6pPr marL="2743200" marR="0" lvl="5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roman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6pPr>
                    <a:lvl7pPr marL="3200400" marR="0" lvl="6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rabi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7pPr>
                    <a:lvl8pPr marL="3657600" marR="0" lvl="7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alpha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8pPr>
                    <a:lvl9pPr marL="4114800" marR="0" lvl="8" indent="-31750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400"/>
                      <a:buFont typeface="Manjari"/>
                      <a:buAutoNum type="romanLcPeriod"/>
                      <a:defRPr sz="1400" b="0" i="0" u="none" strike="noStrike" cap="none">
                        <a:solidFill>
                          <a:schemeClr val="accent2"/>
                        </a:solidFill>
                        <a:latin typeface="Manjari"/>
                        <a:ea typeface="Manjari"/>
                        <a:cs typeface="Manjari"/>
                        <a:sym typeface="Manjari"/>
                      </a:defRPr>
                    </a:lvl9pPr>
                  </a:lstStyle>
                  <a:p>
                    <a:pPr marL="0" indent="0" algn="just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ts val="800"/>
                      </a:spcAft>
                      <a:buNone/>
                      <a:tabLst>
                        <a:tab pos="360045" algn="l"/>
                        <a:tab pos="720090" algn="l"/>
                      </a:tabLst>
                    </a:pP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Bước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2: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Nhập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bất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phương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trình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 </a:t>
                    </a:r>
                    <a:r>
                      <a:rPr lang="en-US" sz="2000" b="1" i="1" dirty="0">
                        <a:solidFill>
                          <a:srgbClr val="002060"/>
                        </a:solidFill>
                        <a:latin typeface="+mn-lt"/>
                      </a:rPr>
                      <a:t>x – 2y + 3 </a:t>
                    </a:r>
                    <a14:m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</m:oMath>
                    </a14:m>
                    <a:r>
                      <a:rPr lang="en-US" sz="2000" b="1" i="1" dirty="0">
                        <a:solidFill>
                          <a:srgbClr val="002060"/>
                        </a:solidFill>
                        <a:latin typeface="+mn-lt"/>
                      </a:rPr>
                      <a:t> 0 </a:t>
                    </a:r>
                    <a:r>
                      <a:rPr lang="en-US" sz="2000" i="1" dirty="0" err="1">
                        <a:solidFill>
                          <a:srgbClr val="002060"/>
                        </a:solidFill>
                        <a:latin typeface="+mn-lt"/>
                      </a:rPr>
                      <a:t>vào</a:t>
                    </a:r>
                    <a:r>
                      <a:rPr lang="en-US" sz="2000" i="1" dirty="0">
                        <a:solidFill>
                          <a:srgbClr val="002060"/>
                        </a:solidFill>
                        <a:latin typeface="+mn-lt"/>
                      </a:rPr>
                      <a:t> ô </a:t>
                    </a:r>
                    <a:endParaRPr lang="en-US" sz="2000" i="1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Google Shape;1369;p59">
                    <a:extLst>
                      <a:ext uri="{FF2B5EF4-FFF2-40B4-BE49-F238E27FC236}">
                        <a16:creationId xmlns:a16="http://schemas.microsoft.com/office/drawing/2014/main" id="{0A4175B8-4C1A-4832-8928-04C34DC0AB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544" y="508122"/>
                    <a:ext cx="7717500" cy="80024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79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5557831-965C-4196-A7A8-929663F6F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682" y="1248680"/>
                <a:ext cx="3585411" cy="586992"/>
              </a:xfrm>
              <a:prstGeom prst="rect">
                <a:avLst/>
              </a:prstGeom>
            </p:spPr>
          </p:pic>
        </p:grpSp>
        <p:sp>
          <p:nvSpPr>
            <p:cNvPr id="10" name="Google Shape;1369;p59">
              <a:extLst>
                <a:ext uri="{FF2B5EF4-FFF2-40B4-BE49-F238E27FC236}">
                  <a16:creationId xmlns:a16="http://schemas.microsoft.com/office/drawing/2014/main" id="{F21C92D5-337B-4CEB-B05E-4B79BA5E3CFA}"/>
                </a:ext>
              </a:extLst>
            </p:cNvPr>
            <p:cNvSpPr txBox="1">
              <a:spLocks/>
            </p:cNvSpPr>
            <p:nvPr/>
          </p:nvSpPr>
          <p:spPr>
            <a:xfrm>
              <a:off x="4122978" y="1481866"/>
              <a:ext cx="7709323" cy="58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bấm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enter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2D1559-3329-4346-AFB1-62B9D8632C3E}"/>
                  </a:ext>
                </a:extLst>
              </p:cNvPr>
              <p:cNvSpPr txBox="1"/>
              <p:nvPr/>
            </p:nvSpPr>
            <p:spPr>
              <a:xfrm>
                <a:off x="849217" y="2876908"/>
                <a:ext cx="6828767" cy="17665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màn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sẽ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hiển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như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dưới</a:t>
                </a:r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nghiệm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bất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x – 2y + 3 </a:t>
                </a:r>
                <a14:m>
                  <m:oMath xmlns:m="http://schemas.openxmlformats.org/officeDocument/2006/math"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0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tô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màu</a:t>
                </a:r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nét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nghiệm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nằm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trên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x – 2y + 3 = 0.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2D1559-3329-4346-AFB1-62B9D8632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217" y="2876908"/>
                <a:ext cx="6828767" cy="1766574"/>
              </a:xfrm>
              <a:prstGeom prst="rect">
                <a:avLst/>
              </a:prstGeom>
              <a:blipFill>
                <a:blip r:embed="rId4"/>
                <a:stretch>
                  <a:fillRect l="-892" r="-892" b="-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1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E8209C-3CED-45D5-B165-29273ACDBC91}"/>
                  </a:ext>
                </a:extLst>
              </p:cNvPr>
              <p:cNvSpPr txBox="1"/>
              <p:nvPr/>
            </p:nvSpPr>
            <p:spPr>
              <a:xfrm>
                <a:off x="3808072" y="80997"/>
                <a:ext cx="23728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b="1" i="1" dirty="0">
                    <a:solidFill>
                      <a:srgbClr val="002060"/>
                    </a:solidFill>
                    <a:latin typeface="+mn-lt"/>
                  </a:rPr>
                  <a:t>x – 2y + 3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b="1" i="1" dirty="0">
                    <a:solidFill>
                      <a:srgbClr val="002060"/>
                    </a:solidFill>
                    <a:latin typeface="+mn-lt"/>
                  </a:rPr>
                  <a:t> 0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E8209C-3CED-45D5-B165-29273ACDB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072" y="80997"/>
                <a:ext cx="2372810" cy="461665"/>
              </a:xfrm>
              <a:prstGeom prst="rect">
                <a:avLst/>
              </a:prstGeom>
              <a:blipFill>
                <a:blip r:embed="rId2"/>
                <a:stretch>
                  <a:fillRect l="-411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8441CC6-3EE4-4102-96A7-EB369F1AF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078" y="542662"/>
            <a:ext cx="7569844" cy="44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74"/>
          <p:cNvSpPr/>
          <p:nvPr/>
        </p:nvSpPr>
        <p:spPr>
          <a:xfrm rot="288619" flipH="1">
            <a:off x="-1653681" y="1479014"/>
            <a:ext cx="4829256" cy="4097619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82EBD8-4D98-4804-8A5E-B36F15A53C98}"/>
                  </a:ext>
                </a:extLst>
              </p:cNvPr>
              <p:cNvSpPr txBox="1"/>
              <p:nvPr/>
            </p:nvSpPr>
            <p:spPr>
              <a:xfrm>
                <a:off x="760947" y="0"/>
                <a:ext cx="8021254" cy="1251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800" i="1" dirty="0">
                    <a:solidFill>
                      <a:srgbClr val="002060"/>
                    </a:solidFill>
                  </a:rPr>
                  <a:t>Bước 3: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Tiếp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tục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từng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bất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còn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lại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như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sau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x + 3y &gt; -2; x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0 (x &lt;=0). 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Khi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đó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màn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sẽ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hiển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thị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như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hình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dưới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182EBD8-4D98-4804-8A5E-B36F15A53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7" y="0"/>
                <a:ext cx="8021254" cy="1251048"/>
              </a:xfrm>
              <a:prstGeom prst="rect">
                <a:avLst/>
              </a:prstGeom>
              <a:blipFill>
                <a:blip r:embed="rId3"/>
                <a:stretch>
                  <a:fillRect l="-836" b="-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48CEADD-157D-415C-B5B5-713843565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5512" y="1283746"/>
            <a:ext cx="6337318" cy="3864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3F0EA-6B2C-47E2-A87C-AA71BD409A71}"/>
              </a:ext>
            </a:extLst>
          </p:cNvPr>
          <p:cNvSpPr txBox="1"/>
          <p:nvPr/>
        </p:nvSpPr>
        <p:spPr>
          <a:xfrm>
            <a:off x="254644" y="0"/>
            <a:ext cx="8368495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đứt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 + 3y = - 2.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x = 0 (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Oy)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Oy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18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EE784-0252-46D8-98C0-2481546A7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1868" y="1679013"/>
            <a:ext cx="5440102" cy="33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90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73"/>
          <p:cNvSpPr/>
          <p:nvPr/>
        </p:nvSpPr>
        <p:spPr>
          <a:xfrm>
            <a:off x="-419100" y="41633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1" name="Google Shape;1561;p73"/>
          <p:cNvSpPr/>
          <p:nvPr/>
        </p:nvSpPr>
        <p:spPr>
          <a:xfrm rot="4132171">
            <a:off x="6908594" y="2764384"/>
            <a:ext cx="3403944" cy="338983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368;p59">
            <a:extLst>
              <a:ext uri="{FF2B5EF4-FFF2-40B4-BE49-F238E27FC236}">
                <a16:creationId xmlns:a16="http://schemas.microsoft.com/office/drawing/2014/main" id="{39DB139A-7F57-4095-8E8F-7B9099D42B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27" y="309452"/>
            <a:ext cx="7965347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conic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Google Shape;1368;p59">
            <a:extLst>
              <a:ext uri="{FF2B5EF4-FFF2-40B4-BE49-F238E27FC236}">
                <a16:creationId xmlns:a16="http://schemas.microsoft.com/office/drawing/2014/main" id="{DA09F79D-9B4D-436A-AA93-8B80DFC5B6DC}"/>
              </a:ext>
            </a:extLst>
          </p:cNvPr>
          <p:cNvSpPr txBox="1">
            <a:spLocks/>
          </p:cNvSpPr>
          <p:nvPr/>
        </p:nvSpPr>
        <p:spPr>
          <a:xfrm>
            <a:off x="713227" y="757318"/>
            <a:ext cx="7714343" cy="7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i="1" u="sng" dirty="0"/>
              <a:t>a) </a:t>
            </a:r>
            <a:r>
              <a:rPr lang="en-US" sz="2000" b="0" i="1" u="sng" dirty="0" err="1"/>
              <a:t>Giới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thiệu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một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số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công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cụ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cơ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bản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trong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phần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mềm</a:t>
            </a:r>
            <a:r>
              <a:rPr lang="en-US" sz="2000" b="0" i="1" u="sng" dirty="0"/>
              <a:t> GeoGebra </a:t>
            </a:r>
            <a:r>
              <a:rPr lang="en-US" sz="2000" b="0" i="1" u="sng" dirty="0" err="1"/>
              <a:t>để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vẽ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hình</a:t>
            </a:r>
            <a:r>
              <a:rPr lang="en-US" sz="2000" b="0" i="1" u="sng" dirty="0"/>
              <a:t> </a:t>
            </a:r>
          </a:p>
        </p:txBody>
      </p:sp>
      <p:sp>
        <p:nvSpPr>
          <p:cNvPr id="6" name="Google Shape;1368;p59">
            <a:extLst>
              <a:ext uri="{FF2B5EF4-FFF2-40B4-BE49-F238E27FC236}">
                <a16:creationId xmlns:a16="http://schemas.microsoft.com/office/drawing/2014/main" id="{AFE783A3-7C56-4771-A5CA-C36BF038C6CC}"/>
              </a:ext>
            </a:extLst>
          </p:cNvPr>
          <p:cNvSpPr txBox="1">
            <a:spLocks/>
          </p:cNvSpPr>
          <p:nvPr/>
        </p:nvSpPr>
        <p:spPr>
          <a:xfrm>
            <a:off x="713226" y="1611464"/>
            <a:ext cx="7714343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số</a:t>
            </a:r>
            <a:r>
              <a:rPr lang="en-US" sz="2000" b="0" dirty="0"/>
              <a:t> </a:t>
            </a:r>
            <a:r>
              <a:rPr lang="en-US" sz="2000" b="0" dirty="0" err="1"/>
              <a:t>công</a:t>
            </a:r>
            <a:r>
              <a:rPr lang="en-US" sz="2000" b="0" dirty="0"/>
              <a:t> </a:t>
            </a:r>
            <a:r>
              <a:rPr lang="en-US" sz="2000" b="0" dirty="0" err="1"/>
              <a:t>cụ</a:t>
            </a:r>
            <a:r>
              <a:rPr lang="en-US" sz="2000" b="0" dirty="0"/>
              <a:t> </a:t>
            </a:r>
            <a:r>
              <a:rPr lang="en-US" sz="2000" b="0" dirty="0" err="1"/>
              <a:t>cơ</a:t>
            </a:r>
            <a:r>
              <a:rPr lang="en-US" sz="2000" b="0" dirty="0"/>
              <a:t> </a:t>
            </a:r>
            <a:r>
              <a:rPr lang="en-US" sz="2000" b="0" dirty="0" err="1"/>
              <a:t>bản</a:t>
            </a:r>
            <a:r>
              <a:rPr lang="en-US" sz="2000" b="0" dirty="0"/>
              <a:t> </a:t>
            </a:r>
            <a:r>
              <a:rPr lang="en-US" sz="2000" b="0" dirty="0" err="1"/>
              <a:t>trong</a:t>
            </a:r>
            <a:r>
              <a:rPr lang="en-US" sz="2000" b="0" dirty="0"/>
              <a:t> </a:t>
            </a:r>
            <a:r>
              <a:rPr lang="en-US" sz="2000" b="0" dirty="0" err="1"/>
              <a:t>phần</a:t>
            </a:r>
            <a:r>
              <a:rPr lang="en-US" sz="2000" b="0" dirty="0"/>
              <a:t> </a:t>
            </a:r>
            <a:r>
              <a:rPr lang="en-US" sz="2000" b="0" dirty="0" err="1"/>
              <a:t>mềm</a:t>
            </a:r>
            <a:r>
              <a:rPr lang="en-US" sz="2000" b="0" dirty="0"/>
              <a:t> GeoGebra </a:t>
            </a:r>
            <a:r>
              <a:rPr lang="en-US" sz="2000" b="0" dirty="0" err="1"/>
              <a:t>để</a:t>
            </a:r>
            <a:r>
              <a:rPr lang="en-US" sz="2000" b="0" dirty="0"/>
              <a:t> </a:t>
            </a:r>
            <a:r>
              <a:rPr lang="en-US" sz="2000" b="0" dirty="0" err="1"/>
              <a:t>vẽ</a:t>
            </a:r>
            <a:r>
              <a:rPr lang="en-US" sz="2000" b="0" dirty="0"/>
              <a:t> </a:t>
            </a:r>
            <a:r>
              <a:rPr lang="en-US" sz="2000" b="0" dirty="0" err="1"/>
              <a:t>hình</a:t>
            </a:r>
            <a:r>
              <a:rPr lang="en-US" sz="2000" b="0" dirty="0"/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BE65A-F0B2-48FB-9F81-3E66E71EB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40" y="2041609"/>
            <a:ext cx="693960" cy="722874"/>
          </a:xfrm>
          <a:prstGeom prst="rect">
            <a:avLst/>
          </a:prstGeom>
        </p:spPr>
      </p:pic>
      <p:sp>
        <p:nvSpPr>
          <p:cNvPr id="10" name="Google Shape;1368;p59">
            <a:extLst>
              <a:ext uri="{FF2B5EF4-FFF2-40B4-BE49-F238E27FC236}">
                <a16:creationId xmlns:a16="http://schemas.microsoft.com/office/drawing/2014/main" id="{5279C7B4-0BE7-4C53-B939-0CEAD7F7FFC1}"/>
              </a:ext>
            </a:extLst>
          </p:cNvPr>
          <p:cNvSpPr txBox="1">
            <a:spLocks/>
          </p:cNvSpPr>
          <p:nvPr/>
        </p:nvSpPr>
        <p:spPr>
          <a:xfrm>
            <a:off x="1655762" y="2279289"/>
            <a:ext cx="1423686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/>
              <a:t>Di </a:t>
            </a:r>
            <a:r>
              <a:rPr lang="en-US" sz="2000" b="0" dirty="0" err="1"/>
              <a:t>chuyển</a:t>
            </a:r>
            <a:endParaRPr lang="en-US" sz="20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E23468-4FB4-4617-BB8E-B83C4F9BB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40" y="2034415"/>
            <a:ext cx="604934" cy="737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AADC23-70D5-464F-8387-E9F860355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661" y="2056066"/>
            <a:ext cx="693962" cy="6939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850F2A-9E1F-4BA2-8B42-B0F22A3E3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393" y="2806997"/>
            <a:ext cx="708454" cy="8316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9293DE-32FD-4B8A-9789-55A971CF2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5890" y="4386182"/>
            <a:ext cx="711460" cy="7527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7ED42B-9CE9-417A-9053-2AB5E62DE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4724" y="3740570"/>
            <a:ext cx="693792" cy="645612"/>
          </a:xfrm>
          <a:prstGeom prst="rect">
            <a:avLst/>
          </a:prstGeom>
        </p:spPr>
      </p:pic>
      <p:sp>
        <p:nvSpPr>
          <p:cNvPr id="21" name="Google Shape;1368;p59">
            <a:extLst>
              <a:ext uri="{FF2B5EF4-FFF2-40B4-BE49-F238E27FC236}">
                <a16:creationId xmlns:a16="http://schemas.microsoft.com/office/drawing/2014/main" id="{2E824A51-87C7-4979-B9C0-391D54E8B609}"/>
              </a:ext>
            </a:extLst>
          </p:cNvPr>
          <p:cNvSpPr txBox="1">
            <a:spLocks/>
          </p:cNvSpPr>
          <p:nvPr/>
        </p:nvSpPr>
        <p:spPr>
          <a:xfrm>
            <a:off x="4273565" y="2197125"/>
            <a:ext cx="1423686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mới</a:t>
            </a:r>
            <a:endParaRPr lang="en-US" sz="2000" b="0" dirty="0"/>
          </a:p>
        </p:txBody>
      </p:sp>
      <p:sp>
        <p:nvSpPr>
          <p:cNvPr id="22" name="Google Shape;1368;p59">
            <a:extLst>
              <a:ext uri="{FF2B5EF4-FFF2-40B4-BE49-F238E27FC236}">
                <a16:creationId xmlns:a16="http://schemas.microsoft.com/office/drawing/2014/main" id="{61596A8B-309E-4621-8860-E835E4780CFD}"/>
              </a:ext>
            </a:extLst>
          </p:cNvPr>
          <p:cNvSpPr txBox="1">
            <a:spLocks/>
          </p:cNvSpPr>
          <p:nvPr/>
        </p:nvSpPr>
        <p:spPr>
          <a:xfrm>
            <a:off x="6526623" y="2238835"/>
            <a:ext cx="2014423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Đường</a:t>
            </a:r>
            <a:r>
              <a:rPr lang="en-US" sz="2000" b="0" dirty="0"/>
              <a:t> </a:t>
            </a:r>
            <a:r>
              <a:rPr lang="en-US" sz="2000" b="0" dirty="0" err="1"/>
              <a:t>thẳng</a:t>
            </a:r>
            <a:r>
              <a:rPr lang="en-US" sz="2000" b="0" dirty="0"/>
              <a:t> </a:t>
            </a:r>
          </a:p>
        </p:txBody>
      </p:sp>
      <p:sp>
        <p:nvSpPr>
          <p:cNvPr id="23" name="Google Shape;1368;p59">
            <a:extLst>
              <a:ext uri="{FF2B5EF4-FFF2-40B4-BE49-F238E27FC236}">
                <a16:creationId xmlns:a16="http://schemas.microsoft.com/office/drawing/2014/main" id="{E7040874-ADE4-4767-A64A-66759898A83C}"/>
              </a:ext>
            </a:extLst>
          </p:cNvPr>
          <p:cNvSpPr txBox="1">
            <a:spLocks/>
          </p:cNvSpPr>
          <p:nvPr/>
        </p:nvSpPr>
        <p:spPr>
          <a:xfrm>
            <a:off x="1655762" y="3090247"/>
            <a:ext cx="6571926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dirty="0" err="1"/>
              <a:t>Elip</a:t>
            </a:r>
            <a:r>
              <a:rPr lang="en-US" sz="2000" b="0" dirty="0"/>
              <a:t> (</a:t>
            </a:r>
            <a:r>
              <a:rPr lang="en-US" sz="2000" b="0" dirty="0" err="1"/>
              <a:t>biết</a:t>
            </a:r>
            <a:r>
              <a:rPr lang="en-US" sz="2000" b="0" dirty="0"/>
              <a:t> </a:t>
            </a:r>
            <a:r>
              <a:rPr lang="en-US" sz="2000" b="0" dirty="0" err="1"/>
              <a:t>hai</a:t>
            </a:r>
            <a:r>
              <a:rPr lang="en-US" sz="2000" b="0" dirty="0"/>
              <a:t> </a:t>
            </a:r>
            <a:r>
              <a:rPr lang="en-US" sz="2000" b="0" dirty="0" err="1"/>
              <a:t>tiêu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và</a:t>
            </a:r>
            <a:r>
              <a:rPr lang="en-US" sz="2000" b="0" dirty="0"/>
              <a:t> </a:t>
            </a:r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thuộc</a:t>
            </a:r>
            <a:r>
              <a:rPr lang="en-US" sz="2000" b="0" dirty="0"/>
              <a:t> </a:t>
            </a:r>
            <a:r>
              <a:rPr lang="en-US" sz="2000" b="0" dirty="0" err="1"/>
              <a:t>elip</a:t>
            </a:r>
            <a:r>
              <a:rPr lang="en-US" sz="2000" b="0" dirty="0"/>
              <a:t> </a:t>
            </a:r>
            <a:r>
              <a:rPr lang="en-US" sz="2000" b="0" dirty="0" err="1"/>
              <a:t>đó</a:t>
            </a:r>
            <a:r>
              <a:rPr lang="en-US" sz="2000" b="0" dirty="0"/>
              <a:t>). </a:t>
            </a:r>
          </a:p>
        </p:txBody>
      </p:sp>
      <p:sp>
        <p:nvSpPr>
          <p:cNvPr id="25" name="Google Shape;1368;p59">
            <a:extLst>
              <a:ext uri="{FF2B5EF4-FFF2-40B4-BE49-F238E27FC236}">
                <a16:creationId xmlns:a16="http://schemas.microsoft.com/office/drawing/2014/main" id="{776D13C9-0414-4336-A58A-B7BD82208EB2}"/>
              </a:ext>
            </a:extLst>
          </p:cNvPr>
          <p:cNvSpPr txBox="1">
            <a:spLocks/>
          </p:cNvSpPr>
          <p:nvPr/>
        </p:nvSpPr>
        <p:spPr>
          <a:xfrm>
            <a:off x="1655762" y="3930483"/>
            <a:ext cx="6885284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000" b="0" dirty="0" err="1"/>
              <a:t>Hypebol</a:t>
            </a:r>
            <a:r>
              <a:rPr lang="en-US" sz="2000" b="0" dirty="0"/>
              <a:t> (</a:t>
            </a:r>
            <a:r>
              <a:rPr lang="en-US" sz="2000" b="0" dirty="0" err="1"/>
              <a:t>biết</a:t>
            </a:r>
            <a:r>
              <a:rPr lang="en-US" sz="2000" b="0" dirty="0"/>
              <a:t> </a:t>
            </a:r>
            <a:r>
              <a:rPr lang="en-US" sz="2000" b="0" dirty="0" err="1"/>
              <a:t>hai</a:t>
            </a:r>
            <a:r>
              <a:rPr lang="en-US" sz="2000" b="0" dirty="0"/>
              <a:t> </a:t>
            </a:r>
            <a:r>
              <a:rPr lang="en-US" sz="2000" b="0" dirty="0" err="1"/>
              <a:t>tiêu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và</a:t>
            </a:r>
            <a:r>
              <a:rPr lang="en-US" sz="2000" b="0" dirty="0"/>
              <a:t> </a:t>
            </a:r>
            <a:r>
              <a:rPr lang="en-US" sz="2000" b="0" dirty="0" err="1"/>
              <a:t>một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thuộc</a:t>
            </a:r>
            <a:r>
              <a:rPr lang="en-US" sz="2000" b="0" dirty="0"/>
              <a:t> </a:t>
            </a:r>
            <a:r>
              <a:rPr lang="en-US" sz="2000" b="0" dirty="0" err="1"/>
              <a:t>hypebol</a:t>
            </a:r>
            <a:r>
              <a:rPr lang="en-US" sz="2000" b="0" dirty="0"/>
              <a:t> </a:t>
            </a:r>
            <a:r>
              <a:rPr lang="en-US" sz="2000" b="0" dirty="0" err="1"/>
              <a:t>đó</a:t>
            </a:r>
            <a:r>
              <a:rPr lang="en-US" sz="2000" b="0" dirty="0"/>
              <a:t>).</a:t>
            </a:r>
            <a:endParaRPr lang="en-US" sz="1400" b="0" dirty="0"/>
          </a:p>
        </p:txBody>
      </p:sp>
      <p:sp>
        <p:nvSpPr>
          <p:cNvPr id="27" name="Google Shape;1368;p59">
            <a:extLst>
              <a:ext uri="{FF2B5EF4-FFF2-40B4-BE49-F238E27FC236}">
                <a16:creationId xmlns:a16="http://schemas.microsoft.com/office/drawing/2014/main" id="{1F5559A6-B21A-47BF-8244-B6EF930BFBDB}"/>
              </a:ext>
            </a:extLst>
          </p:cNvPr>
          <p:cNvSpPr txBox="1">
            <a:spLocks/>
          </p:cNvSpPr>
          <p:nvPr/>
        </p:nvSpPr>
        <p:spPr>
          <a:xfrm>
            <a:off x="1655762" y="4635430"/>
            <a:ext cx="6885284" cy="39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sz="2000" b="0" dirty="0" err="1"/>
              <a:t>Parabol</a:t>
            </a:r>
            <a:r>
              <a:rPr lang="en-US" sz="2000" b="0" dirty="0"/>
              <a:t> (</a:t>
            </a:r>
            <a:r>
              <a:rPr lang="en-US" sz="2000" b="0" dirty="0" err="1"/>
              <a:t>biết</a:t>
            </a:r>
            <a:r>
              <a:rPr lang="en-US" sz="2000" b="0" dirty="0"/>
              <a:t> </a:t>
            </a:r>
            <a:r>
              <a:rPr lang="en-US" sz="2000" b="0" dirty="0" err="1"/>
              <a:t>tiêu</a:t>
            </a:r>
            <a:r>
              <a:rPr lang="en-US" sz="2000" b="0" dirty="0"/>
              <a:t> </a:t>
            </a:r>
            <a:r>
              <a:rPr lang="en-US" sz="2000" b="0" dirty="0" err="1"/>
              <a:t>điểm</a:t>
            </a:r>
            <a:r>
              <a:rPr lang="en-US" sz="2000" b="0" dirty="0"/>
              <a:t> </a:t>
            </a:r>
            <a:r>
              <a:rPr lang="en-US" sz="2000" b="0" dirty="0" err="1"/>
              <a:t>và</a:t>
            </a:r>
            <a:r>
              <a:rPr lang="en-US" sz="2000" b="0" dirty="0"/>
              <a:t> </a:t>
            </a:r>
            <a:r>
              <a:rPr lang="en-US" sz="2000" b="0" dirty="0" err="1"/>
              <a:t>đường</a:t>
            </a:r>
            <a:r>
              <a:rPr lang="en-US" sz="2000" b="0" dirty="0"/>
              <a:t> </a:t>
            </a:r>
            <a:r>
              <a:rPr lang="en-US" sz="2000" b="0" dirty="0" err="1"/>
              <a:t>chuẩn</a:t>
            </a:r>
            <a:r>
              <a:rPr lang="en-US" sz="2000" b="0" dirty="0"/>
              <a:t>). </a:t>
            </a:r>
            <a:endParaRPr lang="en-US" sz="105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" grpId="0"/>
      <p:bldP spid="10" grpId="0"/>
      <p:bldP spid="21" grpId="0"/>
      <p:bldP spid="22" grpId="0"/>
      <p:bldP spid="23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8;p59">
            <a:extLst>
              <a:ext uri="{FF2B5EF4-FFF2-40B4-BE49-F238E27FC236}">
                <a16:creationId xmlns:a16="http://schemas.microsoft.com/office/drawing/2014/main" id="{8F78FAC5-BCA2-4AC1-BFE5-17927FC0E0DC}"/>
              </a:ext>
            </a:extLst>
          </p:cNvPr>
          <p:cNvSpPr txBox="1">
            <a:spLocks/>
          </p:cNvSpPr>
          <p:nvPr/>
        </p:nvSpPr>
        <p:spPr>
          <a:xfrm>
            <a:off x="714828" y="-87634"/>
            <a:ext cx="7714343" cy="72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3000" b="1" i="0" u="none" strike="noStrike" cap="none">
                <a:solidFill>
                  <a:schemeClr val="accen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Hammersmith One"/>
              <a:buNone/>
              <a:defRPr sz="2400" b="1" i="0" u="none" strike="noStrike" cap="none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pPr algn="just"/>
            <a:r>
              <a:rPr lang="en-US" sz="2000" b="0" i="1" u="sng" dirty="0"/>
              <a:t>b) </a:t>
            </a:r>
            <a:r>
              <a:rPr lang="en-US" sz="2000" b="0" i="1" u="sng" dirty="0" err="1"/>
              <a:t>Thực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hành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vẽ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ba</a:t>
            </a:r>
            <a:r>
              <a:rPr lang="en-US" sz="2000" b="0" i="1" u="sng" dirty="0"/>
              <a:t> </a:t>
            </a:r>
            <a:r>
              <a:rPr lang="en-US" sz="2000" b="0" i="1" u="sng" dirty="0" err="1"/>
              <a:t>đường</a:t>
            </a:r>
            <a:r>
              <a:rPr lang="en-US" sz="2000" b="0" i="1" u="sng" dirty="0"/>
              <a:t> conic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3D6EB5-A2A1-4ECA-8D94-8A6AFF837EA2}"/>
              </a:ext>
            </a:extLst>
          </p:cNvPr>
          <p:cNvSpPr txBox="1"/>
          <p:nvPr/>
        </p:nvSpPr>
        <p:spPr>
          <a:xfrm>
            <a:off x="714827" y="700877"/>
            <a:ext cx="5766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1: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Nhấp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chuột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trực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tiếp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tượng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20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043086-B838-4EB6-B454-709A9F2BAE84}"/>
              </a:ext>
            </a:extLst>
          </p:cNvPr>
          <p:cNvGrpSpPr/>
          <p:nvPr/>
        </p:nvGrpSpPr>
        <p:grpSpPr>
          <a:xfrm>
            <a:off x="6239219" y="545273"/>
            <a:ext cx="1635306" cy="632478"/>
            <a:chOff x="6058792" y="584693"/>
            <a:chExt cx="1635306" cy="6324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AA3EEED-7B84-4E09-92DB-CADEFEA3F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58792" y="584693"/>
              <a:ext cx="538778" cy="63247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1C8D40-A569-435E-8CA7-89E42E6E4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7570" y="674589"/>
              <a:ext cx="538778" cy="50136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BC84D6-7F93-452D-9DFB-5CB573B1F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6348" y="678626"/>
              <a:ext cx="557750" cy="51901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E91DC7-18E9-4932-BC61-89BF3683AC5D}"/>
              </a:ext>
            </a:extLst>
          </p:cNvPr>
          <p:cNvSpPr txBox="1"/>
          <p:nvPr/>
        </p:nvSpPr>
        <p:spPr>
          <a:xfrm>
            <a:off x="674953" y="1177751"/>
            <a:ext cx="7473623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2: </a:t>
            </a:r>
            <a:r>
              <a:rPr lang="en-US" sz="2000" b="1" i="1" dirty="0" err="1"/>
              <a:t>Dùng</a:t>
            </a:r>
            <a:r>
              <a:rPr lang="en-US" sz="2000" b="1" i="1" dirty="0"/>
              <a:t> </a:t>
            </a:r>
            <a:r>
              <a:rPr lang="en-US" sz="2000" b="1" i="1" dirty="0" err="1"/>
              <a:t>lệnh</a:t>
            </a:r>
            <a:r>
              <a:rPr lang="en-US" sz="2000" b="1" i="1" dirty="0"/>
              <a:t> </a:t>
            </a:r>
            <a:r>
              <a:rPr lang="en-US" sz="2000" b="1" i="1" dirty="0" err="1"/>
              <a:t>khi</a:t>
            </a:r>
            <a:r>
              <a:rPr lang="en-US" sz="2000" b="1" i="1" dirty="0"/>
              <a:t> </a:t>
            </a:r>
            <a:r>
              <a:rPr lang="en-US" sz="2000" b="1" i="1" dirty="0" err="1"/>
              <a:t>biết</a:t>
            </a:r>
            <a:r>
              <a:rPr lang="en-US" sz="2000" b="1" i="1" dirty="0"/>
              <a:t> </a:t>
            </a:r>
            <a:r>
              <a:rPr lang="en-US" sz="2000" b="1" i="1" dirty="0" err="1"/>
              <a:t>tiêu</a:t>
            </a:r>
            <a:r>
              <a:rPr lang="en-US" sz="2000" b="1" i="1" dirty="0"/>
              <a:t> </a:t>
            </a:r>
            <a:r>
              <a:rPr lang="en-US" sz="2000" b="1" i="1" dirty="0" err="1"/>
              <a:t>điểm</a:t>
            </a:r>
            <a:r>
              <a:rPr lang="en-US" sz="2000" b="1" i="1" dirty="0"/>
              <a:t> </a:t>
            </a:r>
            <a:r>
              <a:rPr lang="en-US" sz="2000" b="1" i="1" dirty="0" err="1"/>
              <a:t>và</a:t>
            </a:r>
            <a:r>
              <a:rPr lang="en-US" sz="2000" b="1" i="1" dirty="0"/>
              <a:t> </a:t>
            </a:r>
            <a:r>
              <a:rPr lang="en-US" sz="2000" b="1" i="1" dirty="0" err="1"/>
              <a:t>điểm</a:t>
            </a:r>
            <a:r>
              <a:rPr lang="en-US" sz="2000" b="1" i="1" dirty="0"/>
              <a:t> </a:t>
            </a:r>
            <a:r>
              <a:rPr lang="en-US" sz="2000" b="1" i="1" dirty="0" err="1"/>
              <a:t>thuộc</a:t>
            </a:r>
            <a:r>
              <a:rPr lang="en-US" sz="2000" b="1" i="1" dirty="0"/>
              <a:t> </a:t>
            </a:r>
            <a:r>
              <a:rPr lang="en-US" sz="2000" b="1" i="1" dirty="0" err="1"/>
              <a:t>đường</a:t>
            </a:r>
            <a:r>
              <a:rPr lang="en-US" sz="2000" b="1" i="1" dirty="0"/>
              <a:t> conic (</a:t>
            </a:r>
            <a:r>
              <a:rPr lang="en-US" sz="2000" b="1" i="1" dirty="0" err="1"/>
              <a:t>hoặc</a:t>
            </a:r>
            <a:r>
              <a:rPr lang="en-US" sz="2000" b="1" i="1" dirty="0"/>
              <a:t> </a:t>
            </a:r>
            <a:r>
              <a:rPr lang="en-US" sz="2000" b="1" i="1" dirty="0" err="1"/>
              <a:t>đường</a:t>
            </a:r>
            <a:r>
              <a:rPr lang="en-US" sz="2000" b="1" i="1" dirty="0"/>
              <a:t> </a:t>
            </a:r>
            <a:r>
              <a:rPr lang="en-US" sz="2000" b="1" i="1" dirty="0" err="1"/>
              <a:t>chuẩn</a:t>
            </a:r>
            <a:r>
              <a:rPr lang="en-US" sz="2000" b="1" i="1" dirty="0"/>
              <a:t>). </a:t>
            </a:r>
            <a:endParaRPr lang="en-US" sz="2000" b="1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D430A5-7358-430F-A780-D0FF89F393C6}"/>
              </a:ext>
            </a:extLst>
          </p:cNvPr>
          <p:cNvSpPr txBox="1"/>
          <p:nvPr/>
        </p:nvSpPr>
        <p:spPr>
          <a:xfrm>
            <a:off x="714828" y="2028690"/>
            <a:ext cx="7959762" cy="245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elip</a:t>
            </a:r>
            <a:r>
              <a:rPr lang="en-US" sz="2000" dirty="0"/>
              <a:t> (</a:t>
            </a:r>
            <a:r>
              <a:rPr lang="en-US" sz="2000" dirty="0" err="1"/>
              <a:t>hypebol</a:t>
            </a:r>
            <a:r>
              <a:rPr lang="en-US" sz="2000" dirty="0"/>
              <a:t>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tọa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(-c ; 0), (c ; 0)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M(m ; n) ta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+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elip</a:t>
            </a:r>
            <a:r>
              <a:rPr lang="en-US" sz="2000" dirty="0"/>
              <a:t>: </a:t>
            </a:r>
            <a:r>
              <a:rPr lang="en-US" sz="2000" dirty="0" err="1"/>
              <a:t>Elip</a:t>
            </a:r>
            <a:r>
              <a:rPr lang="en-US" sz="2000" dirty="0"/>
              <a:t> (-c,0),(c,0),(</a:t>
            </a:r>
            <a:r>
              <a:rPr lang="en-US" sz="2000" dirty="0" err="1"/>
              <a:t>m,n</a:t>
            </a:r>
            <a:r>
              <a:rPr lang="en-US" sz="2000" dirty="0"/>
              <a:t>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+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hypebol</a:t>
            </a:r>
            <a:r>
              <a:rPr lang="en-US" sz="2000" dirty="0"/>
              <a:t>: </a:t>
            </a:r>
            <a:r>
              <a:rPr lang="en-US" sz="2000" dirty="0" err="1"/>
              <a:t>Hypebon</a:t>
            </a:r>
            <a:r>
              <a:rPr lang="en-US" sz="2000" dirty="0"/>
              <a:t>((-c,0),(c,0),(</a:t>
            </a:r>
            <a:r>
              <a:rPr lang="en-US" sz="2000" dirty="0" err="1"/>
              <a:t>m,n</a:t>
            </a:r>
            <a:r>
              <a:rPr lang="en-US" sz="2000" dirty="0"/>
              <a:t>))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  <a:p>
            <a:pPr>
              <a:lnSpc>
                <a:spcPct val="130000"/>
              </a:lnSpc>
            </a:pPr>
            <a:r>
              <a:rPr lang="en-US" sz="2000" dirty="0"/>
              <a:t>-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parabol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(c ; 0)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x – a =  0, ta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</a:t>
            </a:r>
            <a:r>
              <a:rPr lang="en-US" sz="2000" dirty="0" err="1"/>
              <a:t>Parabon</a:t>
            </a:r>
            <a:r>
              <a:rPr lang="en-US" sz="2000" dirty="0"/>
              <a:t>((c,0),x – a=0)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4773D-79AD-4129-991B-0028215DF561}"/>
              </a:ext>
            </a:extLst>
          </p:cNvPr>
          <p:cNvSpPr txBox="1"/>
          <p:nvPr/>
        </p:nvSpPr>
        <p:spPr>
          <a:xfrm>
            <a:off x="714828" y="4558807"/>
            <a:ext cx="7959762" cy="5043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tọa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“,”.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/>
      <p:bldP spid="14" grpId="0" build="p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B204FC-7B59-4C86-980B-D35456DC74C5}"/>
              </a:ext>
            </a:extLst>
          </p:cNvPr>
          <p:cNvSpPr txBox="1"/>
          <p:nvPr/>
        </p:nvSpPr>
        <p:spPr>
          <a:xfrm>
            <a:off x="1979999" y="643608"/>
            <a:ext cx="5789508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i="1" dirty="0" err="1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2000" b="1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3:</a:t>
            </a:r>
            <a:r>
              <a:rPr lang="en-US" sz="2000" i="1" dirty="0">
                <a:solidFill>
                  <a:schemeClr val="bg1">
                    <a:lumMod val="2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000" b="1" i="1" dirty="0" err="1"/>
              <a:t>Dùng</a:t>
            </a:r>
            <a:r>
              <a:rPr lang="en-US" sz="2000" b="1" i="1" dirty="0"/>
              <a:t> </a:t>
            </a:r>
            <a:r>
              <a:rPr lang="en-US" sz="2000" b="1" i="1" dirty="0" err="1"/>
              <a:t>lệnh</a:t>
            </a:r>
            <a:r>
              <a:rPr lang="en-US" sz="2000" b="1" i="1" dirty="0"/>
              <a:t> </a:t>
            </a:r>
            <a:r>
              <a:rPr lang="en-US" sz="2000" b="1" i="1" dirty="0" err="1"/>
              <a:t>vẽ</a:t>
            </a:r>
            <a:r>
              <a:rPr lang="en-US" sz="2000" b="1" i="1" dirty="0"/>
              <a:t> </a:t>
            </a:r>
            <a:r>
              <a:rPr lang="en-US" sz="2000" b="1" i="1" dirty="0" err="1"/>
              <a:t>ba</a:t>
            </a:r>
            <a:r>
              <a:rPr lang="en-US" sz="2000" b="1" i="1" dirty="0"/>
              <a:t> </a:t>
            </a:r>
            <a:r>
              <a:rPr lang="en-US" sz="2000" b="1" i="1" dirty="0" err="1"/>
              <a:t>đường</a:t>
            </a:r>
            <a:r>
              <a:rPr lang="en-US" sz="2000" b="1" i="1" dirty="0"/>
              <a:t> conic </a:t>
            </a:r>
            <a:r>
              <a:rPr lang="en-US" sz="2000" b="1" i="1" dirty="0" err="1"/>
              <a:t>khi</a:t>
            </a:r>
            <a:r>
              <a:rPr lang="en-US" sz="2000" b="1" i="1" dirty="0"/>
              <a:t> </a:t>
            </a:r>
            <a:r>
              <a:rPr lang="en-US" sz="2000" b="1" i="1" dirty="0" err="1"/>
              <a:t>biết</a:t>
            </a:r>
            <a:r>
              <a:rPr lang="en-US" sz="2000" b="1" i="1" dirty="0"/>
              <a:t> </a:t>
            </a:r>
            <a:r>
              <a:rPr lang="en-US" sz="2000" b="1" i="1" dirty="0" err="1"/>
              <a:t>phương</a:t>
            </a:r>
            <a:r>
              <a:rPr lang="en-US" sz="2000" b="1" i="1" dirty="0"/>
              <a:t> </a:t>
            </a:r>
            <a:r>
              <a:rPr lang="en-US" sz="2000" b="1" i="1" dirty="0" err="1"/>
              <a:t>trình</a:t>
            </a:r>
            <a:r>
              <a:rPr lang="en-US" sz="2000" b="1" i="1" dirty="0"/>
              <a:t> </a:t>
            </a:r>
            <a:r>
              <a:rPr lang="en-US" sz="2000" b="1" i="1" dirty="0" err="1"/>
              <a:t>chính</a:t>
            </a:r>
            <a:r>
              <a:rPr lang="en-US" sz="2000" b="1" i="1" dirty="0"/>
              <a:t> </a:t>
            </a:r>
            <a:r>
              <a:rPr lang="en-US" sz="2000" b="1" i="1" dirty="0" err="1"/>
              <a:t>tắc</a:t>
            </a:r>
            <a:r>
              <a:rPr lang="en-US" sz="2000" b="1" i="1" dirty="0"/>
              <a:t>. </a:t>
            </a:r>
            <a:endParaRPr lang="en-US" sz="2000" i="1" dirty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5AC013-84D5-42BD-A7B8-A54355F8A0DE}"/>
              </a:ext>
            </a:extLst>
          </p:cNvPr>
          <p:cNvSpPr txBox="1"/>
          <p:nvPr/>
        </p:nvSpPr>
        <p:spPr>
          <a:xfrm>
            <a:off x="605506" y="1792831"/>
            <a:ext cx="795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a, b, p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0F77E5-2D54-4EB0-B3E2-4DDAD907FE5B}"/>
              </a:ext>
            </a:extLst>
          </p:cNvPr>
          <p:cNvGrpSpPr/>
          <p:nvPr/>
        </p:nvGrpSpPr>
        <p:grpSpPr>
          <a:xfrm>
            <a:off x="605506" y="2250046"/>
            <a:ext cx="8307001" cy="800246"/>
            <a:chOff x="297544" y="508122"/>
            <a:chExt cx="8307001" cy="800246"/>
          </a:xfrm>
        </p:grpSpPr>
        <p:sp>
          <p:nvSpPr>
            <p:cNvPr id="12" name="Google Shape;1369;p59">
              <a:extLst>
                <a:ext uri="{FF2B5EF4-FFF2-40B4-BE49-F238E27FC236}">
                  <a16:creationId xmlns:a16="http://schemas.microsoft.com/office/drawing/2014/main" id="{5225F88E-5188-4033-A400-02BDF65A0246}"/>
                </a:ext>
              </a:extLst>
            </p:cNvPr>
            <p:cNvSpPr txBox="1">
              <a:spLocks/>
            </p:cNvSpPr>
            <p:nvPr/>
          </p:nvSpPr>
          <p:spPr>
            <a:xfrm>
              <a:off x="297544" y="508122"/>
              <a:ext cx="7717500" cy="80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i="1" dirty="0">
                  <a:solidFill>
                    <a:schemeClr val="bg1">
                      <a:lumMod val="10000"/>
                    </a:schemeClr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Nhập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trực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tiếp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phương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trình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vào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ô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nhập</a:t>
              </a:r>
              <a:r>
                <a:rPr lang="en-US" sz="2000" dirty="0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 </a:t>
              </a:r>
              <a:r>
                <a:rPr lang="en-US" sz="2000" dirty="0" err="1">
                  <a:solidFill>
                    <a:schemeClr val="bg1">
                      <a:lumMod val="10000"/>
                    </a:schemeClr>
                  </a:solidFill>
                  <a:latin typeface="+mn-lt"/>
                </a:rPr>
                <a:t>lệnh</a:t>
              </a:r>
              <a:endParaRPr lang="en-US" sz="2000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E87C465-9152-439A-B69C-358F3826A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9299" y="707080"/>
              <a:ext cx="2905246" cy="475638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6A18678-FF6A-4009-8D3C-908ED1D1115D}"/>
              </a:ext>
            </a:extLst>
          </p:cNvPr>
          <p:cNvSpPr txBox="1"/>
          <p:nvPr/>
        </p:nvSpPr>
        <p:spPr>
          <a:xfrm>
            <a:off x="501334" y="3268395"/>
            <a:ext cx="8538494" cy="8509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Lưu</a:t>
            </a:r>
            <a:r>
              <a:rPr lang="en-US" sz="2000" dirty="0"/>
              <a:t> ý: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lũy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, </a:t>
            </a:r>
            <a:r>
              <a:rPr lang="en-US" sz="2000" dirty="0" err="1"/>
              <a:t>chẳng</a:t>
            </a:r>
            <a:r>
              <a:rPr lang="en-US" sz="2000" dirty="0"/>
              <a:t> </a:t>
            </a:r>
            <a:r>
              <a:rPr lang="en-US" sz="2000" dirty="0" err="1"/>
              <a:t>hạn</a:t>
            </a:r>
            <a:r>
              <a:rPr lang="en-US" sz="2000" dirty="0"/>
              <a:t> “a</a:t>
            </a:r>
            <a:r>
              <a:rPr lang="en-US" sz="2000" baseline="30000" dirty="0"/>
              <a:t>2</a:t>
            </a:r>
            <a:r>
              <a:rPr lang="en-US" sz="2000" dirty="0"/>
              <a:t>” ta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“a^2”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</a:t>
            </a:r>
            <a:r>
              <a:rPr lang="en-US" sz="2000" dirty="0" err="1"/>
              <a:t>ảo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mềm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622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DB7499-FBCD-4FDD-B2BF-2DAB4153F433}"/>
              </a:ext>
            </a:extLst>
          </p:cNvPr>
          <p:cNvSpPr txBox="1"/>
          <p:nvPr/>
        </p:nvSpPr>
        <p:spPr>
          <a:xfrm>
            <a:off x="466609" y="285917"/>
            <a:ext cx="7959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a, b, p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cụ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742C8A-DBF9-4C89-8742-45078C4BE97F}"/>
              </a:ext>
            </a:extLst>
          </p:cNvPr>
          <p:cNvGrpSpPr/>
          <p:nvPr/>
        </p:nvGrpSpPr>
        <p:grpSpPr>
          <a:xfrm>
            <a:off x="466609" y="930877"/>
            <a:ext cx="8303380" cy="1234854"/>
            <a:chOff x="466609" y="930877"/>
            <a:chExt cx="8303380" cy="12348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5E0FC5-6E2B-4CD0-9444-7DF5D84A2918}"/>
                </a:ext>
              </a:extLst>
            </p:cNvPr>
            <p:cNvSpPr txBox="1"/>
            <p:nvPr/>
          </p:nvSpPr>
          <p:spPr>
            <a:xfrm>
              <a:off x="466609" y="991972"/>
              <a:ext cx="373500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lang="en-US" sz="2000" dirty="0" err="1"/>
                <a:t>Tạo</a:t>
              </a:r>
              <a:r>
                <a:rPr lang="en-US" sz="2000" dirty="0"/>
                <a:t> </a:t>
              </a:r>
              <a:r>
                <a:rPr lang="en-US" sz="2000" dirty="0" err="1"/>
                <a:t>thanh</a:t>
              </a:r>
              <a:r>
                <a:rPr lang="en-US" sz="2000" dirty="0"/>
                <a:t> </a:t>
              </a:r>
              <a:r>
                <a:rPr lang="en-US" sz="2000" dirty="0" err="1"/>
                <a:t>trượt</a:t>
              </a:r>
              <a:r>
                <a:rPr lang="en-US" sz="2000" dirty="0"/>
                <a:t> a: </a:t>
              </a:r>
              <a:r>
                <a:rPr lang="en-US" sz="2000" dirty="0" err="1"/>
                <a:t>Nháy</a:t>
              </a:r>
              <a:r>
                <a:rPr lang="en-US" sz="2000" dirty="0"/>
                <a:t> </a:t>
              </a:r>
              <a:r>
                <a:rPr lang="en-US" sz="2000" dirty="0" err="1"/>
                <a:t>vào</a:t>
              </a:r>
              <a:r>
                <a:rPr lang="en-US" sz="2000" dirty="0"/>
                <a:t> 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CFD4F40-AA39-4FD9-9CE9-F852119DB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9661" y="980296"/>
              <a:ext cx="447675" cy="4381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8D86DC-CEEC-413C-97BF-984A294D887B}"/>
                </a:ext>
              </a:extLst>
            </p:cNvPr>
            <p:cNvSpPr txBox="1"/>
            <p:nvPr/>
          </p:nvSpPr>
          <p:spPr>
            <a:xfrm>
              <a:off x="4539087" y="930877"/>
              <a:ext cx="4092005" cy="457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nháy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chuột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FA5A42-A903-4433-914E-6B013F170CCC}"/>
                </a:ext>
              </a:extLst>
            </p:cNvPr>
            <p:cNvSpPr txBox="1"/>
            <p:nvPr/>
          </p:nvSpPr>
          <p:spPr>
            <a:xfrm>
              <a:off x="787078" y="1292479"/>
              <a:ext cx="7982911" cy="8732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(a),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tiểu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DC879DE4-DA59-4B64-888C-7CFEA515C819}"/>
              </a:ext>
            </a:extLst>
          </p:cNvPr>
          <p:cNvSpPr txBox="1"/>
          <p:nvPr/>
        </p:nvSpPr>
        <p:spPr>
          <a:xfrm>
            <a:off x="466609" y="2165731"/>
            <a:ext cx="6848591" cy="49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p: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F93237-E281-4F83-BFF9-7CA858A6B466}"/>
              </a:ext>
            </a:extLst>
          </p:cNvPr>
          <p:cNvGrpSpPr/>
          <p:nvPr/>
        </p:nvGrpSpPr>
        <p:grpSpPr>
          <a:xfrm>
            <a:off x="466609" y="2663845"/>
            <a:ext cx="8210782" cy="1063356"/>
            <a:chOff x="466609" y="2663845"/>
            <a:chExt cx="8210782" cy="106335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FD53A7-5827-48E4-81C5-BD8DC7F8505A}"/>
                </a:ext>
              </a:extLst>
            </p:cNvPr>
            <p:cNvSpPr txBox="1"/>
            <p:nvPr/>
          </p:nvSpPr>
          <p:spPr>
            <a:xfrm>
              <a:off x="466609" y="2663845"/>
              <a:ext cx="7658819" cy="4983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lvl="0" indent="-28575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sz="2000" dirty="0" err="1"/>
                <a:t>Nhập</a:t>
              </a:r>
              <a:r>
                <a:rPr lang="en-US" sz="2000" dirty="0"/>
                <a:t> </a:t>
              </a:r>
              <a:r>
                <a:rPr lang="en-US" sz="2000" dirty="0" err="1"/>
                <a:t>phương</a:t>
              </a:r>
              <a:r>
                <a:rPr lang="en-US" sz="2000" dirty="0"/>
                <a:t> </a:t>
              </a:r>
              <a:r>
                <a:rPr lang="en-US" sz="2000" dirty="0" err="1"/>
                <a:t>trình</a:t>
              </a:r>
              <a:r>
                <a:rPr lang="en-US" sz="2000" dirty="0"/>
                <a:t> </a:t>
              </a:r>
              <a:r>
                <a:rPr lang="en-US" sz="2000" dirty="0" err="1"/>
                <a:t>chính</a:t>
              </a:r>
              <a:r>
                <a:rPr lang="en-US" sz="2000" dirty="0"/>
                <a:t> </a:t>
              </a:r>
              <a:r>
                <a:rPr lang="en-US" sz="2000" dirty="0" err="1"/>
                <a:t>tắc</a:t>
              </a:r>
              <a:r>
                <a:rPr lang="en-US" sz="2000" dirty="0"/>
                <a:t> </a:t>
              </a:r>
              <a:r>
                <a:rPr lang="en-US" sz="2000" dirty="0" err="1"/>
                <a:t>của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đường</a:t>
              </a:r>
              <a:r>
                <a:rPr lang="en-US" sz="2000" dirty="0"/>
                <a:t> conic </a:t>
              </a:r>
              <a:r>
                <a:rPr lang="en-US" sz="2000" dirty="0" err="1"/>
                <a:t>vào</a:t>
              </a:r>
              <a:r>
                <a:rPr lang="en-US" sz="2000" dirty="0"/>
                <a:t> ô </a:t>
              </a:r>
              <a:endPara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C09D5EE-FD42-4CBD-A519-34982CD78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7078" y="3251563"/>
              <a:ext cx="2905246" cy="47563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D4E49FF-8DE4-4CA4-A9E2-0E75824F8198}"/>
                </a:ext>
              </a:extLst>
            </p:cNvPr>
            <p:cNvSpPr txBox="1"/>
            <p:nvPr/>
          </p:nvSpPr>
          <p:spPr>
            <a:xfrm>
              <a:off x="3609490" y="3162187"/>
              <a:ext cx="5067901" cy="457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(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giữ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tham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),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sau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đó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bấm</a:t>
              </a:r>
              <a:r>
                <a: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enter.</a:t>
              </a:r>
              <a:endPara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E105497-462D-46E7-950F-5A4E16AA2C70}"/>
              </a:ext>
            </a:extLst>
          </p:cNvPr>
          <p:cNvSpPr txBox="1"/>
          <p:nvPr/>
        </p:nvSpPr>
        <p:spPr>
          <a:xfrm>
            <a:off x="466609" y="3804700"/>
            <a:ext cx="8515345" cy="850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thanh</a:t>
            </a:r>
            <a:r>
              <a:rPr lang="en-US" sz="2000" dirty="0"/>
              <a:t> </a:t>
            </a:r>
            <a:r>
              <a:rPr lang="en-US" sz="2000" dirty="0" err="1"/>
              <a:t>trượt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thay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a, b, p ta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conic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331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6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75"/>
          <p:cNvSpPr/>
          <p:nvPr/>
        </p:nvSpPr>
        <p:spPr>
          <a:xfrm rot="5400000">
            <a:off x="-2348450" y="75713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Rounded Rectangular Callout 11">
            <a:extLst>
              <a:ext uri="{FF2B5EF4-FFF2-40B4-BE49-F238E27FC236}">
                <a16:creationId xmlns:a16="http://schemas.microsoft.com/office/drawing/2014/main" id="{DF4B1E1B-C542-4E5A-B574-B156FE22283C}"/>
              </a:ext>
            </a:extLst>
          </p:cNvPr>
          <p:cNvSpPr/>
          <p:nvPr/>
        </p:nvSpPr>
        <p:spPr>
          <a:xfrm>
            <a:off x="287025" y="394318"/>
            <a:ext cx="1109609" cy="565079"/>
          </a:xfrm>
          <a:prstGeom prst="wedgeRoundRectCallout">
            <a:avLst>
              <a:gd name="adj1" fmla="val 63005"/>
              <a:gd name="adj2" fmla="val 42500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D203E4-AE7C-40C5-B0F6-EB7CDB1ED0A6}"/>
                  </a:ext>
                </a:extLst>
              </p:cNvPr>
              <p:cNvSpPr txBox="1"/>
              <p:nvPr/>
            </p:nvSpPr>
            <p:spPr>
              <a:xfrm>
                <a:off x="1522647" y="93279"/>
                <a:ext cx="7363552" cy="2289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(−3;0),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(3;0)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tọa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(0; 4)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;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p = 2, p = 3.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D203E4-AE7C-40C5-B0F6-EB7CDB1ED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647" y="93279"/>
                <a:ext cx="7363552" cy="2289025"/>
              </a:xfrm>
              <a:prstGeom prst="rect">
                <a:avLst/>
              </a:prstGeom>
              <a:blipFill>
                <a:blip r:embed="rId3"/>
                <a:stretch>
                  <a:fillRect l="-911" r="-662"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45A1D4E-0253-4B66-B898-E719B1A6DC93}"/>
              </a:ext>
            </a:extLst>
          </p:cNvPr>
          <p:cNvSpPr txBox="1"/>
          <p:nvPr/>
        </p:nvSpPr>
        <p:spPr>
          <a:xfrm>
            <a:off x="3783358" y="2611556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F9F1F5-D121-4775-A4CE-122C760102C1}"/>
                  </a:ext>
                </a:extLst>
              </p:cNvPr>
              <p:cNvSpPr txBox="1"/>
              <p:nvPr/>
            </p:nvSpPr>
            <p:spPr>
              <a:xfrm>
                <a:off x="957575" y="3089178"/>
                <a:ext cx="7827609" cy="16946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a)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lệnh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Elip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((-3;0),(3;0),(0;4))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ô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lệnh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rồi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bấm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enter.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i="1" dirty="0">
                    <a:solidFill>
                      <a:srgbClr val="002060"/>
                    </a:solidFill>
                  </a:rPr>
                  <a:t>b)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vào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ô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lệnh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: x^2/16 – y^2/25 = 1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rồi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</a:rPr>
                  <a:t>bấm</a:t>
                </a:r>
                <a:r>
                  <a:rPr lang="en-US" sz="2000" i="1" dirty="0">
                    <a:solidFill>
                      <a:srgbClr val="002060"/>
                    </a:solidFill>
                  </a:rPr>
                  <a:t> enter.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F9F1F5-D121-4775-A4CE-122C76010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575" y="3089178"/>
                <a:ext cx="7827609" cy="1694631"/>
              </a:xfrm>
              <a:prstGeom prst="rect">
                <a:avLst/>
              </a:prstGeom>
              <a:blipFill>
                <a:blip r:embed="rId4"/>
                <a:stretch>
                  <a:fillRect l="-779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55"/>
          <p:cNvSpPr txBox="1">
            <a:spLocks noGrp="1"/>
          </p:cNvSpPr>
          <p:nvPr>
            <p:ph type="body" idx="1"/>
          </p:nvPr>
        </p:nvSpPr>
        <p:spPr>
          <a:xfrm>
            <a:off x="713250" y="1609201"/>
            <a:ext cx="7717500" cy="341640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GeoGebra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miễn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(online)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STEM.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27" name="Google Shape;1327;p55"/>
          <p:cNvSpPr txBox="1">
            <a:spLocks noGrp="1"/>
          </p:cNvSpPr>
          <p:nvPr>
            <p:ph type="title"/>
          </p:nvPr>
        </p:nvSpPr>
        <p:spPr>
          <a:xfrm>
            <a:off x="852146" y="117899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KHỞI ĐỘNG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99D0E-CB95-416E-A395-32D25A90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8248" y="464272"/>
            <a:ext cx="5856790" cy="1225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6" grpId="0" build="p" animBg="1"/>
      <p:bldP spid="13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76"/>
          <p:cNvSpPr/>
          <p:nvPr/>
        </p:nvSpPr>
        <p:spPr>
          <a:xfrm rot="5400000">
            <a:off x="-1338897" y="1434934"/>
            <a:ext cx="4906632" cy="3196913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76"/>
          <p:cNvSpPr/>
          <p:nvPr/>
        </p:nvSpPr>
        <p:spPr>
          <a:xfrm>
            <a:off x="8115850" y="2244788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D83A8A-9EAE-4E67-B7AF-B03528AD1D1E}"/>
              </a:ext>
            </a:extLst>
          </p:cNvPr>
          <p:cNvSpPr txBox="1"/>
          <p:nvPr/>
        </p:nvSpPr>
        <p:spPr>
          <a:xfrm>
            <a:off x="1299258" y="75448"/>
            <a:ext cx="5376440" cy="450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parabol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p = 2, p = 3.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F1A125-200E-45DD-A040-25155C7291C4}"/>
              </a:ext>
            </a:extLst>
          </p:cNvPr>
          <p:cNvSpPr txBox="1"/>
          <p:nvPr/>
        </p:nvSpPr>
        <p:spPr>
          <a:xfrm>
            <a:off x="1006189" y="421795"/>
            <a:ext cx="7964191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Tạo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p, </a:t>
            </a:r>
            <a:r>
              <a:rPr lang="en-US" sz="2000" i="1" dirty="0" err="1">
                <a:solidFill>
                  <a:srgbClr val="002060"/>
                </a:solidFill>
              </a:rPr>
              <a:t>sau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đó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nhập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trình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parabol</a:t>
            </a:r>
            <a:r>
              <a:rPr lang="en-US" sz="2000" i="1" dirty="0">
                <a:solidFill>
                  <a:srgbClr val="002060"/>
                </a:solidFill>
              </a:rPr>
              <a:t>: y^2 = 2px. </a:t>
            </a:r>
            <a:r>
              <a:rPr lang="en-US" sz="2000" i="1" dirty="0" err="1">
                <a:solidFill>
                  <a:srgbClr val="002060"/>
                </a:solidFill>
              </a:rPr>
              <a:t>Dịch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chuyển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p </a:t>
            </a:r>
            <a:r>
              <a:rPr lang="en-US" sz="2000" i="1" dirty="0" err="1">
                <a:solidFill>
                  <a:srgbClr val="002060"/>
                </a:solidFill>
              </a:rPr>
              <a:t>vào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các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2; 3.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967FD-4A1F-46ED-8DE1-645AAB73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18" y="1419327"/>
            <a:ext cx="4219088" cy="3546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B58DF2-39EA-41C6-89DB-FC47C52B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810" y="1419327"/>
            <a:ext cx="4203420" cy="3522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61"/>
          <p:cNvSpPr/>
          <p:nvPr/>
        </p:nvSpPr>
        <p:spPr>
          <a:xfrm>
            <a:off x="4142115" y="2278231"/>
            <a:ext cx="1380619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C8CA3-BB6F-466A-B9D0-E19678917BED}"/>
              </a:ext>
            </a:extLst>
          </p:cNvPr>
          <p:cNvSpPr txBox="1"/>
          <p:nvPr/>
        </p:nvSpPr>
        <p:spPr>
          <a:xfrm>
            <a:off x="1407934" y="1086730"/>
            <a:ext cx="8229599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HS</a:t>
            </a:r>
            <a:r>
              <a:rPr kumimoji="0" lang="en-US" sz="2000" b="1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ìm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hiểu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nội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dung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hành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F6B1CC-B013-4639-B19D-CECA7D6E5371}"/>
              </a:ext>
            </a:extLst>
          </p:cNvPr>
          <p:cNvSpPr txBox="1"/>
          <p:nvPr/>
        </p:nvSpPr>
        <p:spPr>
          <a:xfrm>
            <a:off x="3841339" y="1806729"/>
            <a:ext cx="1982167" cy="46166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2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/>
              <p:nvPr/>
            </p:nvSpPr>
            <p:spPr>
              <a:xfrm>
                <a:off x="1585725" y="2571750"/>
                <a:ext cx="6493397" cy="2354171"/>
              </a:xfrm>
              <a:custGeom>
                <a:avLst/>
                <a:gdLst>
                  <a:gd name="connsiteX0" fmla="*/ 0 w 6493397"/>
                  <a:gd name="connsiteY0" fmla="*/ 0 h 2354171"/>
                  <a:gd name="connsiteX1" fmla="*/ 525375 w 6493397"/>
                  <a:gd name="connsiteY1" fmla="*/ 0 h 2354171"/>
                  <a:gd name="connsiteX2" fmla="*/ 1115684 w 6493397"/>
                  <a:gd name="connsiteY2" fmla="*/ 0 h 2354171"/>
                  <a:gd name="connsiteX3" fmla="*/ 1576125 w 6493397"/>
                  <a:gd name="connsiteY3" fmla="*/ 0 h 2354171"/>
                  <a:gd name="connsiteX4" fmla="*/ 2166433 w 6493397"/>
                  <a:gd name="connsiteY4" fmla="*/ 0 h 2354171"/>
                  <a:gd name="connsiteX5" fmla="*/ 2561940 w 6493397"/>
                  <a:gd name="connsiteY5" fmla="*/ 0 h 2354171"/>
                  <a:gd name="connsiteX6" fmla="*/ 3022381 w 6493397"/>
                  <a:gd name="connsiteY6" fmla="*/ 0 h 2354171"/>
                  <a:gd name="connsiteX7" fmla="*/ 3482822 w 6493397"/>
                  <a:gd name="connsiteY7" fmla="*/ 0 h 2354171"/>
                  <a:gd name="connsiteX8" fmla="*/ 4138065 w 6493397"/>
                  <a:gd name="connsiteY8" fmla="*/ 0 h 2354171"/>
                  <a:gd name="connsiteX9" fmla="*/ 4598506 w 6493397"/>
                  <a:gd name="connsiteY9" fmla="*/ 0 h 2354171"/>
                  <a:gd name="connsiteX10" fmla="*/ 5253748 w 6493397"/>
                  <a:gd name="connsiteY10" fmla="*/ 0 h 2354171"/>
                  <a:gd name="connsiteX11" fmla="*/ 5649255 w 6493397"/>
                  <a:gd name="connsiteY11" fmla="*/ 0 h 2354171"/>
                  <a:gd name="connsiteX12" fmla="*/ 6493397 w 6493397"/>
                  <a:gd name="connsiteY12" fmla="*/ 0 h 2354171"/>
                  <a:gd name="connsiteX13" fmla="*/ 6493397 w 6493397"/>
                  <a:gd name="connsiteY13" fmla="*/ 541459 h 2354171"/>
                  <a:gd name="connsiteX14" fmla="*/ 6493397 w 6493397"/>
                  <a:gd name="connsiteY14" fmla="*/ 1059377 h 2354171"/>
                  <a:gd name="connsiteX15" fmla="*/ 6493397 w 6493397"/>
                  <a:gd name="connsiteY15" fmla="*/ 1600836 h 2354171"/>
                  <a:gd name="connsiteX16" fmla="*/ 6493397 w 6493397"/>
                  <a:gd name="connsiteY16" fmla="*/ 2354171 h 2354171"/>
                  <a:gd name="connsiteX17" fmla="*/ 5838154 w 6493397"/>
                  <a:gd name="connsiteY17" fmla="*/ 2354171 h 2354171"/>
                  <a:gd name="connsiteX18" fmla="*/ 5312779 w 6493397"/>
                  <a:gd name="connsiteY18" fmla="*/ 2354171 h 2354171"/>
                  <a:gd name="connsiteX19" fmla="*/ 4722471 w 6493397"/>
                  <a:gd name="connsiteY19" fmla="*/ 2354171 h 2354171"/>
                  <a:gd name="connsiteX20" fmla="*/ 4197096 w 6493397"/>
                  <a:gd name="connsiteY20" fmla="*/ 2354171 h 2354171"/>
                  <a:gd name="connsiteX21" fmla="*/ 3801589 w 6493397"/>
                  <a:gd name="connsiteY21" fmla="*/ 2354171 h 2354171"/>
                  <a:gd name="connsiteX22" fmla="*/ 3081412 w 6493397"/>
                  <a:gd name="connsiteY22" fmla="*/ 2354171 h 2354171"/>
                  <a:gd name="connsiteX23" fmla="*/ 2426169 w 6493397"/>
                  <a:gd name="connsiteY23" fmla="*/ 2354171 h 2354171"/>
                  <a:gd name="connsiteX24" fmla="*/ 1900794 w 6493397"/>
                  <a:gd name="connsiteY24" fmla="*/ 2354171 h 2354171"/>
                  <a:gd name="connsiteX25" fmla="*/ 1375420 w 6493397"/>
                  <a:gd name="connsiteY25" fmla="*/ 2354171 h 2354171"/>
                  <a:gd name="connsiteX26" fmla="*/ 914979 w 6493397"/>
                  <a:gd name="connsiteY26" fmla="*/ 2354171 h 2354171"/>
                  <a:gd name="connsiteX27" fmla="*/ 0 w 6493397"/>
                  <a:gd name="connsiteY27" fmla="*/ 2354171 h 2354171"/>
                  <a:gd name="connsiteX28" fmla="*/ 0 w 6493397"/>
                  <a:gd name="connsiteY28" fmla="*/ 1836253 h 2354171"/>
                  <a:gd name="connsiteX29" fmla="*/ 0 w 6493397"/>
                  <a:gd name="connsiteY29" fmla="*/ 1224169 h 2354171"/>
                  <a:gd name="connsiteX30" fmla="*/ 0 w 6493397"/>
                  <a:gd name="connsiteY30" fmla="*/ 706251 h 2354171"/>
                  <a:gd name="connsiteX31" fmla="*/ 0 w 6493397"/>
                  <a:gd name="connsiteY31" fmla="*/ 0 h 235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93397" h="2354171" fill="none" extrusionOk="0">
                    <a:moveTo>
                      <a:pt x="0" y="0"/>
                    </a:moveTo>
                    <a:cubicBezTo>
                      <a:pt x="253228" y="-47787"/>
                      <a:pt x="308335" y="28214"/>
                      <a:pt x="525375" y="0"/>
                    </a:cubicBezTo>
                    <a:cubicBezTo>
                      <a:pt x="742416" y="-28214"/>
                      <a:pt x="934785" y="53170"/>
                      <a:pt x="1115684" y="0"/>
                    </a:cubicBezTo>
                    <a:cubicBezTo>
                      <a:pt x="1296583" y="-53170"/>
                      <a:pt x="1457349" y="11296"/>
                      <a:pt x="1576125" y="0"/>
                    </a:cubicBezTo>
                    <a:cubicBezTo>
                      <a:pt x="1694901" y="-11296"/>
                      <a:pt x="1959134" y="57863"/>
                      <a:pt x="2166433" y="0"/>
                    </a:cubicBezTo>
                    <a:cubicBezTo>
                      <a:pt x="2373732" y="-57863"/>
                      <a:pt x="2429805" y="18884"/>
                      <a:pt x="2561940" y="0"/>
                    </a:cubicBezTo>
                    <a:cubicBezTo>
                      <a:pt x="2694075" y="-18884"/>
                      <a:pt x="2870826" y="31760"/>
                      <a:pt x="3022381" y="0"/>
                    </a:cubicBezTo>
                    <a:cubicBezTo>
                      <a:pt x="3173936" y="-31760"/>
                      <a:pt x="3297377" y="46351"/>
                      <a:pt x="3482822" y="0"/>
                    </a:cubicBezTo>
                    <a:cubicBezTo>
                      <a:pt x="3668267" y="-46351"/>
                      <a:pt x="3815655" y="71696"/>
                      <a:pt x="4138065" y="0"/>
                    </a:cubicBezTo>
                    <a:cubicBezTo>
                      <a:pt x="4460475" y="-71696"/>
                      <a:pt x="4426056" y="1788"/>
                      <a:pt x="4598506" y="0"/>
                    </a:cubicBezTo>
                    <a:cubicBezTo>
                      <a:pt x="4770956" y="-1788"/>
                      <a:pt x="5111563" y="68145"/>
                      <a:pt x="5253748" y="0"/>
                    </a:cubicBezTo>
                    <a:cubicBezTo>
                      <a:pt x="5395933" y="-68145"/>
                      <a:pt x="5544462" y="34609"/>
                      <a:pt x="5649255" y="0"/>
                    </a:cubicBezTo>
                    <a:cubicBezTo>
                      <a:pt x="5754048" y="-34609"/>
                      <a:pt x="6268613" y="31234"/>
                      <a:pt x="6493397" y="0"/>
                    </a:cubicBezTo>
                    <a:cubicBezTo>
                      <a:pt x="6540276" y="217317"/>
                      <a:pt x="6462786" y="345181"/>
                      <a:pt x="6493397" y="541459"/>
                    </a:cubicBezTo>
                    <a:cubicBezTo>
                      <a:pt x="6524008" y="737737"/>
                      <a:pt x="6487782" y="912680"/>
                      <a:pt x="6493397" y="1059377"/>
                    </a:cubicBezTo>
                    <a:cubicBezTo>
                      <a:pt x="6499012" y="1206074"/>
                      <a:pt x="6430142" y="1340215"/>
                      <a:pt x="6493397" y="1600836"/>
                    </a:cubicBezTo>
                    <a:cubicBezTo>
                      <a:pt x="6556652" y="1861457"/>
                      <a:pt x="6464306" y="1994828"/>
                      <a:pt x="6493397" y="2354171"/>
                    </a:cubicBezTo>
                    <a:cubicBezTo>
                      <a:pt x="6166787" y="2402815"/>
                      <a:pt x="6101116" y="2308130"/>
                      <a:pt x="5838154" y="2354171"/>
                    </a:cubicBezTo>
                    <a:cubicBezTo>
                      <a:pt x="5575192" y="2400212"/>
                      <a:pt x="5514392" y="2328495"/>
                      <a:pt x="5312779" y="2354171"/>
                    </a:cubicBezTo>
                    <a:cubicBezTo>
                      <a:pt x="5111166" y="2379847"/>
                      <a:pt x="4906112" y="2349482"/>
                      <a:pt x="4722471" y="2354171"/>
                    </a:cubicBezTo>
                    <a:cubicBezTo>
                      <a:pt x="4538830" y="2358860"/>
                      <a:pt x="4448069" y="2349945"/>
                      <a:pt x="4197096" y="2354171"/>
                    </a:cubicBezTo>
                    <a:cubicBezTo>
                      <a:pt x="3946124" y="2358397"/>
                      <a:pt x="3944090" y="2308826"/>
                      <a:pt x="3801589" y="2354171"/>
                    </a:cubicBezTo>
                    <a:cubicBezTo>
                      <a:pt x="3659088" y="2399516"/>
                      <a:pt x="3435260" y="2328010"/>
                      <a:pt x="3081412" y="2354171"/>
                    </a:cubicBezTo>
                    <a:cubicBezTo>
                      <a:pt x="2727564" y="2380332"/>
                      <a:pt x="2604485" y="2307674"/>
                      <a:pt x="2426169" y="2354171"/>
                    </a:cubicBezTo>
                    <a:cubicBezTo>
                      <a:pt x="2247853" y="2400668"/>
                      <a:pt x="2109920" y="2306562"/>
                      <a:pt x="1900794" y="2354171"/>
                    </a:cubicBezTo>
                    <a:cubicBezTo>
                      <a:pt x="1691668" y="2401780"/>
                      <a:pt x="1543592" y="2335730"/>
                      <a:pt x="1375420" y="2354171"/>
                    </a:cubicBezTo>
                    <a:cubicBezTo>
                      <a:pt x="1207248" y="2372612"/>
                      <a:pt x="1122056" y="2352011"/>
                      <a:pt x="914979" y="2354171"/>
                    </a:cubicBezTo>
                    <a:cubicBezTo>
                      <a:pt x="707902" y="2356331"/>
                      <a:pt x="355208" y="2317592"/>
                      <a:pt x="0" y="2354171"/>
                    </a:cubicBezTo>
                    <a:cubicBezTo>
                      <a:pt x="-10337" y="2205101"/>
                      <a:pt x="3649" y="2093071"/>
                      <a:pt x="0" y="1836253"/>
                    </a:cubicBezTo>
                    <a:cubicBezTo>
                      <a:pt x="-3649" y="1579435"/>
                      <a:pt x="28706" y="1358609"/>
                      <a:pt x="0" y="1224169"/>
                    </a:cubicBezTo>
                    <a:cubicBezTo>
                      <a:pt x="-28706" y="1089729"/>
                      <a:pt x="53330" y="864308"/>
                      <a:pt x="0" y="706251"/>
                    </a:cubicBezTo>
                    <a:cubicBezTo>
                      <a:pt x="-53330" y="548194"/>
                      <a:pt x="34109" y="215361"/>
                      <a:pt x="0" y="0"/>
                    </a:cubicBezTo>
                    <a:close/>
                  </a:path>
                  <a:path w="6493397" h="2354171" stroke="0" extrusionOk="0">
                    <a:moveTo>
                      <a:pt x="0" y="0"/>
                    </a:moveTo>
                    <a:cubicBezTo>
                      <a:pt x="89900" y="-40440"/>
                      <a:pt x="312549" y="22003"/>
                      <a:pt x="395507" y="0"/>
                    </a:cubicBezTo>
                    <a:cubicBezTo>
                      <a:pt x="478465" y="-22003"/>
                      <a:pt x="724441" y="6133"/>
                      <a:pt x="855948" y="0"/>
                    </a:cubicBezTo>
                    <a:cubicBezTo>
                      <a:pt x="987455" y="-6133"/>
                      <a:pt x="1161357" y="27786"/>
                      <a:pt x="1251455" y="0"/>
                    </a:cubicBezTo>
                    <a:cubicBezTo>
                      <a:pt x="1341553" y="-27786"/>
                      <a:pt x="1666591" y="1059"/>
                      <a:pt x="1841764" y="0"/>
                    </a:cubicBezTo>
                    <a:cubicBezTo>
                      <a:pt x="2016937" y="-1059"/>
                      <a:pt x="2241513" y="18298"/>
                      <a:pt x="2497006" y="0"/>
                    </a:cubicBezTo>
                    <a:cubicBezTo>
                      <a:pt x="2752499" y="-18298"/>
                      <a:pt x="2771356" y="27871"/>
                      <a:pt x="3022381" y="0"/>
                    </a:cubicBezTo>
                    <a:cubicBezTo>
                      <a:pt x="3273406" y="-27871"/>
                      <a:pt x="3513416" y="29518"/>
                      <a:pt x="3742558" y="0"/>
                    </a:cubicBezTo>
                    <a:cubicBezTo>
                      <a:pt x="3971700" y="-29518"/>
                      <a:pt x="4082378" y="58545"/>
                      <a:pt x="4332867" y="0"/>
                    </a:cubicBezTo>
                    <a:cubicBezTo>
                      <a:pt x="4583356" y="-58545"/>
                      <a:pt x="4536323" y="38873"/>
                      <a:pt x="4728374" y="0"/>
                    </a:cubicBezTo>
                    <a:cubicBezTo>
                      <a:pt x="4920425" y="-38873"/>
                      <a:pt x="5222864" y="29883"/>
                      <a:pt x="5383616" y="0"/>
                    </a:cubicBezTo>
                    <a:cubicBezTo>
                      <a:pt x="5544368" y="-29883"/>
                      <a:pt x="5837416" y="41122"/>
                      <a:pt x="5973925" y="0"/>
                    </a:cubicBezTo>
                    <a:cubicBezTo>
                      <a:pt x="6110434" y="-41122"/>
                      <a:pt x="6338558" y="53065"/>
                      <a:pt x="6493397" y="0"/>
                    </a:cubicBezTo>
                    <a:cubicBezTo>
                      <a:pt x="6553841" y="225797"/>
                      <a:pt x="6438809" y="382106"/>
                      <a:pt x="6493397" y="565001"/>
                    </a:cubicBezTo>
                    <a:cubicBezTo>
                      <a:pt x="6547985" y="747896"/>
                      <a:pt x="6479338" y="839930"/>
                      <a:pt x="6493397" y="1106460"/>
                    </a:cubicBezTo>
                    <a:cubicBezTo>
                      <a:pt x="6507456" y="1372990"/>
                      <a:pt x="6466750" y="1554599"/>
                      <a:pt x="6493397" y="1742087"/>
                    </a:cubicBezTo>
                    <a:cubicBezTo>
                      <a:pt x="6520044" y="1929575"/>
                      <a:pt x="6432878" y="2174051"/>
                      <a:pt x="6493397" y="2354171"/>
                    </a:cubicBezTo>
                    <a:cubicBezTo>
                      <a:pt x="6360113" y="2387679"/>
                      <a:pt x="6035765" y="2325609"/>
                      <a:pt x="5903088" y="2354171"/>
                    </a:cubicBezTo>
                    <a:cubicBezTo>
                      <a:pt x="5770411" y="2382733"/>
                      <a:pt x="5561408" y="2314827"/>
                      <a:pt x="5377713" y="2354171"/>
                    </a:cubicBezTo>
                    <a:cubicBezTo>
                      <a:pt x="5194019" y="2393515"/>
                      <a:pt x="5101205" y="2325717"/>
                      <a:pt x="4917272" y="2354171"/>
                    </a:cubicBezTo>
                    <a:cubicBezTo>
                      <a:pt x="4733339" y="2382625"/>
                      <a:pt x="4519239" y="2346072"/>
                      <a:pt x="4326964" y="2354171"/>
                    </a:cubicBezTo>
                    <a:cubicBezTo>
                      <a:pt x="4134689" y="2362270"/>
                      <a:pt x="4028218" y="2306989"/>
                      <a:pt x="3866523" y="2354171"/>
                    </a:cubicBezTo>
                    <a:cubicBezTo>
                      <a:pt x="3704828" y="2401353"/>
                      <a:pt x="3642282" y="2334190"/>
                      <a:pt x="3471016" y="2354171"/>
                    </a:cubicBezTo>
                    <a:cubicBezTo>
                      <a:pt x="3299750" y="2374152"/>
                      <a:pt x="3176187" y="2296950"/>
                      <a:pt x="2945641" y="2354171"/>
                    </a:cubicBezTo>
                    <a:cubicBezTo>
                      <a:pt x="2715096" y="2411392"/>
                      <a:pt x="2630796" y="2303485"/>
                      <a:pt x="2485200" y="2354171"/>
                    </a:cubicBezTo>
                    <a:cubicBezTo>
                      <a:pt x="2339604" y="2404857"/>
                      <a:pt x="2164391" y="2293320"/>
                      <a:pt x="1894891" y="2354171"/>
                    </a:cubicBezTo>
                    <a:cubicBezTo>
                      <a:pt x="1625391" y="2415022"/>
                      <a:pt x="1569842" y="2324005"/>
                      <a:pt x="1434450" y="2354171"/>
                    </a:cubicBezTo>
                    <a:cubicBezTo>
                      <a:pt x="1299058" y="2384337"/>
                      <a:pt x="1171684" y="2328626"/>
                      <a:pt x="1038944" y="2354171"/>
                    </a:cubicBezTo>
                    <a:cubicBezTo>
                      <a:pt x="906204" y="2379716"/>
                      <a:pt x="752608" y="2345619"/>
                      <a:pt x="643437" y="2354171"/>
                    </a:cubicBezTo>
                    <a:cubicBezTo>
                      <a:pt x="534266" y="2362723"/>
                      <a:pt x="136628" y="2280303"/>
                      <a:pt x="0" y="2354171"/>
                    </a:cubicBezTo>
                    <a:cubicBezTo>
                      <a:pt x="-70513" y="2059458"/>
                      <a:pt x="992" y="2011434"/>
                      <a:pt x="0" y="1742087"/>
                    </a:cubicBezTo>
                    <a:cubicBezTo>
                      <a:pt x="-992" y="1472740"/>
                      <a:pt x="44902" y="1410953"/>
                      <a:pt x="0" y="1200627"/>
                    </a:cubicBezTo>
                    <a:cubicBezTo>
                      <a:pt x="-44902" y="990301"/>
                      <a:pt x="69632" y="735794"/>
                      <a:pt x="0" y="565001"/>
                    </a:cubicBezTo>
                    <a:cubicBezTo>
                      <a:pt x="-69632" y="394208"/>
                      <a:pt x="57681" y="181877"/>
                      <a:pt x="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xmlns="" sd="1079527079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(−5;0),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(5;0)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(3; 0)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hypebol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parabol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Vẽ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elip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a = 3, b = 1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a = 6, b = 3,5.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874531-0623-44BF-A59A-26BEC0646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725" y="2571750"/>
                <a:ext cx="6493397" cy="2354171"/>
              </a:xfrm>
              <a:prstGeom prst="rect">
                <a:avLst/>
              </a:prstGeom>
              <a:blipFill>
                <a:blip r:embed="rId3"/>
                <a:stretch>
                  <a:fillRect l="-372" b="-2771"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1079527079">
                      <a:custGeom>
                        <a:avLst/>
                        <a:gdLst>
                          <a:gd name="connsiteX0" fmla="*/ 0 w 6493397"/>
                          <a:gd name="connsiteY0" fmla="*/ 0 h 2354171"/>
                          <a:gd name="connsiteX1" fmla="*/ 525375 w 6493397"/>
                          <a:gd name="connsiteY1" fmla="*/ 0 h 2354171"/>
                          <a:gd name="connsiteX2" fmla="*/ 1115684 w 6493397"/>
                          <a:gd name="connsiteY2" fmla="*/ 0 h 2354171"/>
                          <a:gd name="connsiteX3" fmla="*/ 1576125 w 6493397"/>
                          <a:gd name="connsiteY3" fmla="*/ 0 h 2354171"/>
                          <a:gd name="connsiteX4" fmla="*/ 2166433 w 6493397"/>
                          <a:gd name="connsiteY4" fmla="*/ 0 h 2354171"/>
                          <a:gd name="connsiteX5" fmla="*/ 2561940 w 6493397"/>
                          <a:gd name="connsiteY5" fmla="*/ 0 h 2354171"/>
                          <a:gd name="connsiteX6" fmla="*/ 3022381 w 6493397"/>
                          <a:gd name="connsiteY6" fmla="*/ 0 h 2354171"/>
                          <a:gd name="connsiteX7" fmla="*/ 3482822 w 6493397"/>
                          <a:gd name="connsiteY7" fmla="*/ 0 h 2354171"/>
                          <a:gd name="connsiteX8" fmla="*/ 4138065 w 6493397"/>
                          <a:gd name="connsiteY8" fmla="*/ 0 h 2354171"/>
                          <a:gd name="connsiteX9" fmla="*/ 4598506 w 6493397"/>
                          <a:gd name="connsiteY9" fmla="*/ 0 h 2354171"/>
                          <a:gd name="connsiteX10" fmla="*/ 5253748 w 6493397"/>
                          <a:gd name="connsiteY10" fmla="*/ 0 h 2354171"/>
                          <a:gd name="connsiteX11" fmla="*/ 5649255 w 6493397"/>
                          <a:gd name="connsiteY11" fmla="*/ 0 h 2354171"/>
                          <a:gd name="connsiteX12" fmla="*/ 6493397 w 6493397"/>
                          <a:gd name="connsiteY12" fmla="*/ 0 h 2354171"/>
                          <a:gd name="connsiteX13" fmla="*/ 6493397 w 6493397"/>
                          <a:gd name="connsiteY13" fmla="*/ 541459 h 2354171"/>
                          <a:gd name="connsiteX14" fmla="*/ 6493397 w 6493397"/>
                          <a:gd name="connsiteY14" fmla="*/ 1059377 h 2354171"/>
                          <a:gd name="connsiteX15" fmla="*/ 6493397 w 6493397"/>
                          <a:gd name="connsiteY15" fmla="*/ 1600836 h 2354171"/>
                          <a:gd name="connsiteX16" fmla="*/ 6493397 w 6493397"/>
                          <a:gd name="connsiteY16" fmla="*/ 2354171 h 2354171"/>
                          <a:gd name="connsiteX17" fmla="*/ 5838154 w 6493397"/>
                          <a:gd name="connsiteY17" fmla="*/ 2354171 h 2354171"/>
                          <a:gd name="connsiteX18" fmla="*/ 5312779 w 6493397"/>
                          <a:gd name="connsiteY18" fmla="*/ 2354171 h 2354171"/>
                          <a:gd name="connsiteX19" fmla="*/ 4722471 w 6493397"/>
                          <a:gd name="connsiteY19" fmla="*/ 2354171 h 2354171"/>
                          <a:gd name="connsiteX20" fmla="*/ 4197096 w 6493397"/>
                          <a:gd name="connsiteY20" fmla="*/ 2354171 h 2354171"/>
                          <a:gd name="connsiteX21" fmla="*/ 3801589 w 6493397"/>
                          <a:gd name="connsiteY21" fmla="*/ 2354171 h 2354171"/>
                          <a:gd name="connsiteX22" fmla="*/ 3081412 w 6493397"/>
                          <a:gd name="connsiteY22" fmla="*/ 2354171 h 2354171"/>
                          <a:gd name="connsiteX23" fmla="*/ 2426169 w 6493397"/>
                          <a:gd name="connsiteY23" fmla="*/ 2354171 h 2354171"/>
                          <a:gd name="connsiteX24" fmla="*/ 1900794 w 6493397"/>
                          <a:gd name="connsiteY24" fmla="*/ 2354171 h 2354171"/>
                          <a:gd name="connsiteX25" fmla="*/ 1375420 w 6493397"/>
                          <a:gd name="connsiteY25" fmla="*/ 2354171 h 2354171"/>
                          <a:gd name="connsiteX26" fmla="*/ 914979 w 6493397"/>
                          <a:gd name="connsiteY26" fmla="*/ 2354171 h 2354171"/>
                          <a:gd name="connsiteX27" fmla="*/ 0 w 6493397"/>
                          <a:gd name="connsiteY27" fmla="*/ 2354171 h 2354171"/>
                          <a:gd name="connsiteX28" fmla="*/ 0 w 6493397"/>
                          <a:gd name="connsiteY28" fmla="*/ 1836253 h 2354171"/>
                          <a:gd name="connsiteX29" fmla="*/ 0 w 6493397"/>
                          <a:gd name="connsiteY29" fmla="*/ 1224169 h 2354171"/>
                          <a:gd name="connsiteX30" fmla="*/ 0 w 6493397"/>
                          <a:gd name="connsiteY30" fmla="*/ 706251 h 2354171"/>
                          <a:gd name="connsiteX31" fmla="*/ 0 w 6493397"/>
                          <a:gd name="connsiteY31" fmla="*/ 0 h 23541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</a:cxnLst>
                        <a:rect l="l" t="t" r="r" b="b"/>
                        <a:pathLst>
                          <a:path w="6493397" h="2354171" fill="none" extrusionOk="0">
                            <a:moveTo>
                              <a:pt x="0" y="0"/>
                            </a:moveTo>
                            <a:cubicBezTo>
                              <a:pt x="253228" y="-47787"/>
                              <a:pt x="308335" y="28214"/>
                              <a:pt x="525375" y="0"/>
                            </a:cubicBezTo>
                            <a:cubicBezTo>
                              <a:pt x="742416" y="-28214"/>
                              <a:pt x="934785" y="53170"/>
                              <a:pt x="1115684" y="0"/>
                            </a:cubicBezTo>
                            <a:cubicBezTo>
                              <a:pt x="1296583" y="-53170"/>
                              <a:pt x="1457349" y="11296"/>
                              <a:pt x="1576125" y="0"/>
                            </a:cubicBezTo>
                            <a:cubicBezTo>
                              <a:pt x="1694901" y="-11296"/>
                              <a:pt x="1959134" y="57863"/>
                              <a:pt x="2166433" y="0"/>
                            </a:cubicBezTo>
                            <a:cubicBezTo>
                              <a:pt x="2373732" y="-57863"/>
                              <a:pt x="2429805" y="18884"/>
                              <a:pt x="2561940" y="0"/>
                            </a:cubicBezTo>
                            <a:cubicBezTo>
                              <a:pt x="2694075" y="-18884"/>
                              <a:pt x="2870826" y="31760"/>
                              <a:pt x="3022381" y="0"/>
                            </a:cubicBezTo>
                            <a:cubicBezTo>
                              <a:pt x="3173936" y="-31760"/>
                              <a:pt x="3297377" y="46351"/>
                              <a:pt x="3482822" y="0"/>
                            </a:cubicBezTo>
                            <a:cubicBezTo>
                              <a:pt x="3668267" y="-46351"/>
                              <a:pt x="3815655" y="71696"/>
                              <a:pt x="4138065" y="0"/>
                            </a:cubicBezTo>
                            <a:cubicBezTo>
                              <a:pt x="4460475" y="-71696"/>
                              <a:pt x="4426056" y="1788"/>
                              <a:pt x="4598506" y="0"/>
                            </a:cubicBezTo>
                            <a:cubicBezTo>
                              <a:pt x="4770956" y="-1788"/>
                              <a:pt x="5111563" y="68145"/>
                              <a:pt x="5253748" y="0"/>
                            </a:cubicBezTo>
                            <a:cubicBezTo>
                              <a:pt x="5395933" y="-68145"/>
                              <a:pt x="5544462" y="34609"/>
                              <a:pt x="5649255" y="0"/>
                            </a:cubicBezTo>
                            <a:cubicBezTo>
                              <a:pt x="5754048" y="-34609"/>
                              <a:pt x="6268613" y="31234"/>
                              <a:pt x="6493397" y="0"/>
                            </a:cubicBezTo>
                            <a:cubicBezTo>
                              <a:pt x="6540276" y="217317"/>
                              <a:pt x="6462786" y="345181"/>
                              <a:pt x="6493397" y="541459"/>
                            </a:cubicBezTo>
                            <a:cubicBezTo>
                              <a:pt x="6524008" y="737737"/>
                              <a:pt x="6487782" y="912680"/>
                              <a:pt x="6493397" y="1059377"/>
                            </a:cubicBezTo>
                            <a:cubicBezTo>
                              <a:pt x="6499012" y="1206074"/>
                              <a:pt x="6430142" y="1340215"/>
                              <a:pt x="6493397" y="1600836"/>
                            </a:cubicBezTo>
                            <a:cubicBezTo>
                              <a:pt x="6556652" y="1861457"/>
                              <a:pt x="6464306" y="1994828"/>
                              <a:pt x="6493397" y="2354171"/>
                            </a:cubicBezTo>
                            <a:cubicBezTo>
                              <a:pt x="6166787" y="2402815"/>
                              <a:pt x="6101116" y="2308130"/>
                              <a:pt x="5838154" y="2354171"/>
                            </a:cubicBezTo>
                            <a:cubicBezTo>
                              <a:pt x="5575192" y="2400212"/>
                              <a:pt x="5514392" y="2328495"/>
                              <a:pt x="5312779" y="2354171"/>
                            </a:cubicBezTo>
                            <a:cubicBezTo>
                              <a:pt x="5111166" y="2379847"/>
                              <a:pt x="4906112" y="2349482"/>
                              <a:pt x="4722471" y="2354171"/>
                            </a:cubicBezTo>
                            <a:cubicBezTo>
                              <a:pt x="4538830" y="2358860"/>
                              <a:pt x="4448069" y="2349945"/>
                              <a:pt x="4197096" y="2354171"/>
                            </a:cubicBezTo>
                            <a:cubicBezTo>
                              <a:pt x="3946124" y="2358397"/>
                              <a:pt x="3944090" y="2308826"/>
                              <a:pt x="3801589" y="2354171"/>
                            </a:cubicBezTo>
                            <a:cubicBezTo>
                              <a:pt x="3659088" y="2399516"/>
                              <a:pt x="3435260" y="2328010"/>
                              <a:pt x="3081412" y="2354171"/>
                            </a:cubicBezTo>
                            <a:cubicBezTo>
                              <a:pt x="2727564" y="2380332"/>
                              <a:pt x="2604485" y="2307674"/>
                              <a:pt x="2426169" y="2354171"/>
                            </a:cubicBezTo>
                            <a:cubicBezTo>
                              <a:pt x="2247853" y="2400668"/>
                              <a:pt x="2109920" y="2306562"/>
                              <a:pt x="1900794" y="2354171"/>
                            </a:cubicBezTo>
                            <a:cubicBezTo>
                              <a:pt x="1691668" y="2401780"/>
                              <a:pt x="1543592" y="2335730"/>
                              <a:pt x="1375420" y="2354171"/>
                            </a:cubicBezTo>
                            <a:cubicBezTo>
                              <a:pt x="1207248" y="2372612"/>
                              <a:pt x="1122056" y="2352011"/>
                              <a:pt x="914979" y="2354171"/>
                            </a:cubicBezTo>
                            <a:cubicBezTo>
                              <a:pt x="707902" y="2356331"/>
                              <a:pt x="355208" y="2317592"/>
                              <a:pt x="0" y="2354171"/>
                            </a:cubicBezTo>
                            <a:cubicBezTo>
                              <a:pt x="-10337" y="2205101"/>
                              <a:pt x="3649" y="2093071"/>
                              <a:pt x="0" y="1836253"/>
                            </a:cubicBezTo>
                            <a:cubicBezTo>
                              <a:pt x="-3649" y="1579435"/>
                              <a:pt x="28706" y="1358609"/>
                              <a:pt x="0" y="1224169"/>
                            </a:cubicBezTo>
                            <a:cubicBezTo>
                              <a:pt x="-28706" y="1089729"/>
                              <a:pt x="53330" y="864308"/>
                              <a:pt x="0" y="706251"/>
                            </a:cubicBezTo>
                            <a:cubicBezTo>
                              <a:pt x="-53330" y="548194"/>
                              <a:pt x="34109" y="215361"/>
                              <a:pt x="0" y="0"/>
                            </a:cubicBezTo>
                            <a:close/>
                          </a:path>
                          <a:path w="6493397" h="2354171" stroke="0" extrusionOk="0">
                            <a:moveTo>
                              <a:pt x="0" y="0"/>
                            </a:moveTo>
                            <a:cubicBezTo>
                              <a:pt x="89900" y="-40440"/>
                              <a:pt x="312549" y="22003"/>
                              <a:pt x="395507" y="0"/>
                            </a:cubicBezTo>
                            <a:cubicBezTo>
                              <a:pt x="478465" y="-22003"/>
                              <a:pt x="724441" y="6133"/>
                              <a:pt x="855948" y="0"/>
                            </a:cubicBezTo>
                            <a:cubicBezTo>
                              <a:pt x="987455" y="-6133"/>
                              <a:pt x="1161357" y="27786"/>
                              <a:pt x="1251455" y="0"/>
                            </a:cubicBezTo>
                            <a:cubicBezTo>
                              <a:pt x="1341553" y="-27786"/>
                              <a:pt x="1666591" y="1059"/>
                              <a:pt x="1841764" y="0"/>
                            </a:cubicBezTo>
                            <a:cubicBezTo>
                              <a:pt x="2016937" y="-1059"/>
                              <a:pt x="2241513" y="18298"/>
                              <a:pt x="2497006" y="0"/>
                            </a:cubicBezTo>
                            <a:cubicBezTo>
                              <a:pt x="2752499" y="-18298"/>
                              <a:pt x="2771356" y="27871"/>
                              <a:pt x="3022381" y="0"/>
                            </a:cubicBezTo>
                            <a:cubicBezTo>
                              <a:pt x="3273406" y="-27871"/>
                              <a:pt x="3513416" y="29518"/>
                              <a:pt x="3742558" y="0"/>
                            </a:cubicBezTo>
                            <a:cubicBezTo>
                              <a:pt x="3971700" y="-29518"/>
                              <a:pt x="4082378" y="58545"/>
                              <a:pt x="4332867" y="0"/>
                            </a:cubicBezTo>
                            <a:cubicBezTo>
                              <a:pt x="4583356" y="-58545"/>
                              <a:pt x="4536323" y="38873"/>
                              <a:pt x="4728374" y="0"/>
                            </a:cubicBezTo>
                            <a:cubicBezTo>
                              <a:pt x="4920425" y="-38873"/>
                              <a:pt x="5222864" y="29883"/>
                              <a:pt x="5383616" y="0"/>
                            </a:cubicBezTo>
                            <a:cubicBezTo>
                              <a:pt x="5544368" y="-29883"/>
                              <a:pt x="5837416" y="41122"/>
                              <a:pt x="5973925" y="0"/>
                            </a:cubicBezTo>
                            <a:cubicBezTo>
                              <a:pt x="6110434" y="-41122"/>
                              <a:pt x="6338558" y="53065"/>
                              <a:pt x="6493397" y="0"/>
                            </a:cubicBezTo>
                            <a:cubicBezTo>
                              <a:pt x="6553841" y="225797"/>
                              <a:pt x="6438809" y="382106"/>
                              <a:pt x="6493397" y="565001"/>
                            </a:cubicBezTo>
                            <a:cubicBezTo>
                              <a:pt x="6547985" y="747896"/>
                              <a:pt x="6479338" y="839930"/>
                              <a:pt x="6493397" y="1106460"/>
                            </a:cubicBezTo>
                            <a:cubicBezTo>
                              <a:pt x="6507456" y="1372990"/>
                              <a:pt x="6466750" y="1554599"/>
                              <a:pt x="6493397" y="1742087"/>
                            </a:cubicBezTo>
                            <a:cubicBezTo>
                              <a:pt x="6520044" y="1929575"/>
                              <a:pt x="6432878" y="2174051"/>
                              <a:pt x="6493397" y="2354171"/>
                            </a:cubicBezTo>
                            <a:cubicBezTo>
                              <a:pt x="6360113" y="2387679"/>
                              <a:pt x="6035765" y="2325609"/>
                              <a:pt x="5903088" y="2354171"/>
                            </a:cubicBezTo>
                            <a:cubicBezTo>
                              <a:pt x="5770411" y="2382733"/>
                              <a:pt x="5561408" y="2314827"/>
                              <a:pt x="5377713" y="2354171"/>
                            </a:cubicBezTo>
                            <a:cubicBezTo>
                              <a:pt x="5194019" y="2393515"/>
                              <a:pt x="5101205" y="2325717"/>
                              <a:pt x="4917272" y="2354171"/>
                            </a:cubicBezTo>
                            <a:cubicBezTo>
                              <a:pt x="4733339" y="2382625"/>
                              <a:pt x="4519239" y="2346072"/>
                              <a:pt x="4326964" y="2354171"/>
                            </a:cubicBezTo>
                            <a:cubicBezTo>
                              <a:pt x="4134689" y="2362270"/>
                              <a:pt x="4028218" y="2306989"/>
                              <a:pt x="3866523" y="2354171"/>
                            </a:cubicBezTo>
                            <a:cubicBezTo>
                              <a:pt x="3704828" y="2401353"/>
                              <a:pt x="3642282" y="2334190"/>
                              <a:pt x="3471016" y="2354171"/>
                            </a:cubicBezTo>
                            <a:cubicBezTo>
                              <a:pt x="3299750" y="2374152"/>
                              <a:pt x="3176187" y="2296950"/>
                              <a:pt x="2945641" y="2354171"/>
                            </a:cubicBezTo>
                            <a:cubicBezTo>
                              <a:pt x="2715096" y="2411392"/>
                              <a:pt x="2630796" y="2303485"/>
                              <a:pt x="2485200" y="2354171"/>
                            </a:cubicBezTo>
                            <a:cubicBezTo>
                              <a:pt x="2339604" y="2404857"/>
                              <a:pt x="2164391" y="2293320"/>
                              <a:pt x="1894891" y="2354171"/>
                            </a:cubicBezTo>
                            <a:cubicBezTo>
                              <a:pt x="1625391" y="2415022"/>
                              <a:pt x="1569842" y="2324005"/>
                              <a:pt x="1434450" y="2354171"/>
                            </a:cubicBezTo>
                            <a:cubicBezTo>
                              <a:pt x="1299058" y="2384337"/>
                              <a:pt x="1171684" y="2328626"/>
                              <a:pt x="1038944" y="2354171"/>
                            </a:cubicBezTo>
                            <a:cubicBezTo>
                              <a:pt x="906204" y="2379716"/>
                              <a:pt x="752608" y="2345619"/>
                              <a:pt x="643437" y="2354171"/>
                            </a:cubicBezTo>
                            <a:cubicBezTo>
                              <a:pt x="534266" y="2362723"/>
                              <a:pt x="136628" y="2280303"/>
                              <a:pt x="0" y="2354171"/>
                            </a:cubicBezTo>
                            <a:cubicBezTo>
                              <a:pt x="-70513" y="2059458"/>
                              <a:pt x="992" y="2011434"/>
                              <a:pt x="0" y="1742087"/>
                            </a:cubicBezTo>
                            <a:cubicBezTo>
                              <a:pt x="-992" y="1472740"/>
                              <a:pt x="44902" y="1410953"/>
                              <a:pt x="0" y="1200627"/>
                            </a:cubicBezTo>
                            <a:cubicBezTo>
                              <a:pt x="-44902" y="990301"/>
                              <a:pt x="69632" y="735794"/>
                              <a:pt x="0" y="565001"/>
                            </a:cubicBezTo>
                            <a:cubicBezTo>
                              <a:pt x="-69632" y="394208"/>
                              <a:pt x="57681" y="18187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6AB4638-39C1-470E-BDE8-8536324C66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2626" y="53904"/>
            <a:ext cx="1066949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057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77"/>
          <p:cNvSpPr/>
          <p:nvPr/>
        </p:nvSpPr>
        <p:spPr>
          <a:xfrm rot="3000392">
            <a:off x="-2523829" y="1793396"/>
            <a:ext cx="4913563" cy="3022958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32AD5-66E2-4B89-A003-9481A3C2C868}"/>
              </a:ext>
            </a:extLst>
          </p:cNvPr>
          <p:cNvSpPr txBox="1"/>
          <p:nvPr/>
        </p:nvSpPr>
        <p:spPr>
          <a:xfrm>
            <a:off x="3814146" y="166919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51D1CD-85DF-4966-B0D4-6E0C78C6E49D}"/>
              </a:ext>
            </a:extLst>
          </p:cNvPr>
          <p:cNvSpPr txBox="1"/>
          <p:nvPr/>
        </p:nvSpPr>
        <p:spPr>
          <a:xfrm>
            <a:off x="335667" y="627088"/>
            <a:ext cx="8657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a)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</a:t>
            </a:r>
            <a:r>
              <a:rPr lang="en-US" sz="2000" dirty="0" err="1"/>
              <a:t>Hypebon</a:t>
            </a:r>
            <a:r>
              <a:rPr lang="en-US" sz="2000" dirty="0"/>
              <a:t>((-5,0),(5,0),(3,0))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EAC0E4-01FD-436E-91D6-7846CFD56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3691" y="1087257"/>
            <a:ext cx="4941814" cy="402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78"/>
          <p:cNvSpPr/>
          <p:nvPr/>
        </p:nvSpPr>
        <p:spPr>
          <a:xfrm rot="7385046" flipH="1">
            <a:off x="-1543420" y="1309689"/>
            <a:ext cx="3561725" cy="302960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78"/>
          <p:cNvSpPr/>
          <p:nvPr/>
        </p:nvSpPr>
        <p:spPr>
          <a:xfrm rot="-5400000" flipH="1">
            <a:off x="6358600" y="216958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00FB263-7CE3-421C-B997-2AE2635310D2}"/>
              </a:ext>
            </a:extLst>
          </p:cNvPr>
          <p:cNvSpPr txBox="1"/>
          <p:nvPr/>
        </p:nvSpPr>
        <p:spPr>
          <a:xfrm>
            <a:off x="851769" y="244576"/>
            <a:ext cx="86578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b)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: y^2=5*x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bấm</a:t>
            </a:r>
            <a:r>
              <a:rPr lang="en-US" sz="2000" dirty="0"/>
              <a:t> enter.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BB467-EDCC-4052-8EE3-D8A3A054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3523" y="783897"/>
            <a:ext cx="5231758" cy="4281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79"/>
          <p:cNvSpPr/>
          <p:nvPr/>
        </p:nvSpPr>
        <p:spPr>
          <a:xfrm rot="5400000">
            <a:off x="-2217025" y="3241233"/>
            <a:ext cx="4913539" cy="3022943"/>
          </a:xfrm>
          <a:custGeom>
            <a:avLst/>
            <a:gdLst/>
            <a:ahLst/>
            <a:cxnLst/>
            <a:rect l="l" t="t" r="r" b="b"/>
            <a:pathLst>
              <a:path w="59643" h="36694" extrusionOk="0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79"/>
          <p:cNvSpPr/>
          <p:nvPr/>
        </p:nvSpPr>
        <p:spPr>
          <a:xfrm>
            <a:off x="7388400" y="1144275"/>
            <a:ext cx="2264661" cy="1997587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F1F9EF-F294-439E-BF31-9312ABE6AF28}"/>
              </a:ext>
            </a:extLst>
          </p:cNvPr>
          <p:cNvGrpSpPr/>
          <p:nvPr/>
        </p:nvGrpSpPr>
        <p:grpSpPr>
          <a:xfrm>
            <a:off x="257494" y="830483"/>
            <a:ext cx="8533866" cy="1236152"/>
            <a:chOff x="787078" y="731662"/>
            <a:chExt cx="8533866" cy="123615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99778CD-7B48-4067-81A3-4077453FD0BD}"/>
                </a:ext>
              </a:extLst>
            </p:cNvPr>
            <p:cNvSpPr txBox="1"/>
            <p:nvPr/>
          </p:nvSpPr>
          <p:spPr>
            <a:xfrm>
              <a:off x="787078" y="810138"/>
              <a:ext cx="52632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i="1" dirty="0" err="1">
                  <a:solidFill>
                    <a:srgbClr val="002060"/>
                  </a:solidFill>
                </a:rPr>
                <a:t>Bước</a:t>
              </a:r>
              <a:r>
                <a:rPr lang="en-US" sz="1800" i="1" dirty="0">
                  <a:solidFill>
                    <a:srgbClr val="002060"/>
                  </a:solidFill>
                </a:rPr>
                <a:t> 1: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Tạo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thanh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trượt</a:t>
              </a:r>
              <a:r>
                <a:rPr lang="en-US" sz="1800" i="1" dirty="0">
                  <a:solidFill>
                    <a:srgbClr val="002060"/>
                  </a:solidFill>
                </a:rPr>
                <a:t> a: </a:t>
              </a:r>
              <a:r>
                <a:rPr lang="en-US" sz="1800" i="1" dirty="0" err="1">
                  <a:solidFill>
                    <a:srgbClr val="002060"/>
                  </a:solidFill>
                </a:rPr>
                <a:t>Nháy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vào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C4CB69A-0DF1-47FB-8460-F7AB0D9B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7195" y="799315"/>
              <a:ext cx="447675" cy="43815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A85FD36-3259-4C60-A5A7-B146FC0141F4}"/>
                </a:ext>
              </a:extLst>
            </p:cNvPr>
            <p:cNvSpPr txBox="1"/>
            <p:nvPr/>
          </p:nvSpPr>
          <p:spPr>
            <a:xfrm>
              <a:off x="5204870" y="731662"/>
              <a:ext cx="4116074" cy="457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just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nháy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chuột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lên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endParaRPr lang="en-US" sz="18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6A6DEA2-2C00-428A-8E06-A684328C95D0}"/>
                </a:ext>
              </a:extLst>
            </p:cNvPr>
            <p:cNvSpPr txBox="1"/>
            <p:nvPr/>
          </p:nvSpPr>
          <p:spPr>
            <a:xfrm>
              <a:off x="787078" y="1089240"/>
              <a:ext cx="8533866" cy="878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đó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xuất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bảng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thiết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lập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tên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trượt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(a),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dạng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tiểu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(1),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trị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cực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1800" i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(10).</a:t>
              </a:r>
              <a:endParaRPr lang="en-US" sz="1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025C85E-7D3D-426F-92C1-141E40C91EAD}"/>
              </a:ext>
            </a:extLst>
          </p:cNvPr>
          <p:cNvSpPr txBox="1"/>
          <p:nvPr/>
        </p:nvSpPr>
        <p:spPr>
          <a:xfrm>
            <a:off x="373829" y="303383"/>
            <a:ext cx="1377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9AF12B-0F62-4495-986E-94803427FBF2}"/>
              </a:ext>
            </a:extLst>
          </p:cNvPr>
          <p:cNvSpPr txBox="1"/>
          <p:nvPr/>
        </p:nvSpPr>
        <p:spPr>
          <a:xfrm>
            <a:off x="239744" y="2200867"/>
            <a:ext cx="8800084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2: </a:t>
            </a:r>
            <a:r>
              <a:rPr lang="en-US" sz="2000" i="1" dirty="0" err="1">
                <a:solidFill>
                  <a:srgbClr val="002060"/>
                </a:solidFill>
              </a:rPr>
              <a:t>Tạo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b: </a:t>
            </a:r>
            <a:r>
              <a:rPr lang="en-US" sz="2000" i="1" dirty="0" err="1">
                <a:solidFill>
                  <a:srgbClr val="002060"/>
                </a:solidFill>
              </a:rPr>
              <a:t>Làm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tự</a:t>
            </a:r>
            <a:r>
              <a:rPr lang="en-US" sz="2000" i="1" dirty="0">
                <a:solidFill>
                  <a:srgbClr val="002060"/>
                </a:solidFill>
              </a:rPr>
              <a:t>: </a:t>
            </a:r>
            <a:r>
              <a:rPr lang="en-US" sz="2000" i="1" dirty="0" err="1">
                <a:solidFill>
                  <a:srgbClr val="002060"/>
                </a:solidFill>
              </a:rPr>
              <a:t>tên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thanh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trượt</a:t>
            </a:r>
            <a:r>
              <a:rPr lang="en-US" sz="2000" i="1" dirty="0">
                <a:solidFill>
                  <a:srgbClr val="002060"/>
                </a:solidFill>
              </a:rPr>
              <a:t> (b),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dạng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số</a:t>
            </a:r>
            <a:r>
              <a:rPr lang="en-US" sz="2000" i="1" dirty="0">
                <a:solidFill>
                  <a:srgbClr val="002060"/>
                </a:solidFill>
              </a:rPr>
              <a:t>,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cực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tiểu</a:t>
            </a:r>
            <a:r>
              <a:rPr lang="en-US" sz="2000" i="1" dirty="0">
                <a:solidFill>
                  <a:srgbClr val="002060"/>
                </a:solidFill>
              </a:rPr>
              <a:t> (0), </a:t>
            </a:r>
            <a:r>
              <a:rPr lang="en-US" sz="2000" i="1" dirty="0" err="1">
                <a:solidFill>
                  <a:srgbClr val="002060"/>
                </a:solidFill>
              </a:rPr>
              <a:t>giá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trị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cực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đại</a:t>
            </a:r>
            <a:r>
              <a:rPr lang="en-US" sz="2000" i="1" dirty="0">
                <a:solidFill>
                  <a:srgbClr val="002060"/>
                </a:solidFill>
              </a:rPr>
              <a:t> (5).</a:t>
            </a:r>
          </a:p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</a:rPr>
              <a:t>Nhập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trình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chính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tắc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của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elip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vào</a:t>
            </a:r>
            <a:r>
              <a:rPr lang="en-US" sz="2000" i="1" dirty="0">
                <a:solidFill>
                  <a:srgbClr val="002060"/>
                </a:solidFill>
              </a:rPr>
              <a:t> ô </a:t>
            </a:r>
            <a:r>
              <a:rPr lang="en-US" sz="2000" i="1" dirty="0" err="1">
                <a:solidFill>
                  <a:srgbClr val="002060"/>
                </a:solidFill>
              </a:rPr>
              <a:t>Nhập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lệnh</a:t>
            </a:r>
            <a:r>
              <a:rPr lang="en-US" sz="2000" i="1" dirty="0">
                <a:solidFill>
                  <a:srgbClr val="002060"/>
                </a:solidFill>
              </a:rPr>
              <a:t>: x^2/a^2+y^2/b^2=1 </a:t>
            </a:r>
            <a:r>
              <a:rPr lang="en-US" sz="2000" i="1" dirty="0" err="1">
                <a:solidFill>
                  <a:srgbClr val="002060"/>
                </a:solidFill>
              </a:rPr>
              <a:t>và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bấm</a:t>
            </a:r>
            <a:r>
              <a:rPr lang="en-US" sz="2000" i="1" dirty="0">
                <a:solidFill>
                  <a:srgbClr val="002060"/>
                </a:solidFill>
              </a:rPr>
              <a:t> enter.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C092A9-737F-4FAC-8224-C0990F30BACF}"/>
              </a:ext>
            </a:extLst>
          </p:cNvPr>
          <p:cNvSpPr txBox="1"/>
          <p:nvPr/>
        </p:nvSpPr>
        <p:spPr>
          <a:xfrm>
            <a:off x="399327" y="54268"/>
            <a:ext cx="834534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a=3, b=1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E93B1-0FF0-48F7-BE22-5E74D499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030" y="644276"/>
            <a:ext cx="5879940" cy="444495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8487E3D-B4B1-42A8-871A-DE1FE1658685}"/>
              </a:ext>
            </a:extLst>
          </p:cNvPr>
          <p:cNvSpPr txBox="1"/>
          <p:nvPr/>
        </p:nvSpPr>
        <p:spPr>
          <a:xfrm>
            <a:off x="399327" y="54268"/>
            <a:ext cx="8345346" cy="463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a=3, b=1 ta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019BE-246A-41F0-AD95-C4A4A7817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605" y="629749"/>
            <a:ext cx="5856790" cy="437846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89"/>
          <p:cNvSpPr/>
          <p:nvPr/>
        </p:nvSpPr>
        <p:spPr>
          <a:xfrm>
            <a:off x="7751050" y="3432419"/>
            <a:ext cx="764314" cy="674188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B11BFC-7FAF-4C83-A397-08B12992531A}"/>
              </a:ext>
            </a:extLst>
          </p:cNvPr>
          <p:cNvGrpSpPr/>
          <p:nvPr/>
        </p:nvGrpSpPr>
        <p:grpSpPr>
          <a:xfrm>
            <a:off x="208208" y="225431"/>
            <a:ext cx="8704298" cy="755588"/>
            <a:chOff x="208209" y="166446"/>
            <a:chExt cx="8704298" cy="755588"/>
          </a:xfrm>
        </p:grpSpPr>
        <p:sp>
          <p:nvSpPr>
            <p:cNvPr id="1903" name="Google Shape;1903;p89"/>
            <p:cNvSpPr/>
            <p:nvPr/>
          </p:nvSpPr>
          <p:spPr>
            <a:xfrm>
              <a:off x="251152" y="166446"/>
              <a:ext cx="8661354" cy="7555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05" name="Google Shape;1905;p89"/>
            <p:cNvSpPr txBox="1"/>
            <p:nvPr/>
          </p:nvSpPr>
          <p:spPr>
            <a:xfrm>
              <a:off x="208209" y="276322"/>
              <a:ext cx="8704298" cy="5674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nl-NL" sz="2000" b="1" dirty="0">
                  <a:solidFill>
                    <a:schemeClr val="tx2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Vẽ biểu đồ và tính các số đặc trưng đo xu thế trung tâm, đo mức độ phân tán cho mẫu số liệu không ghép nhóm</a:t>
              </a:r>
              <a:endParaRPr lang="en-US" sz="2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32" name="Google Shape;1932;p89"/>
          <p:cNvSpPr/>
          <p:nvPr/>
        </p:nvSpPr>
        <p:spPr>
          <a:xfrm>
            <a:off x="-622451" y="3228300"/>
            <a:ext cx="1915200" cy="191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3" name="Google Shape;1933;p89"/>
          <p:cNvGrpSpPr/>
          <p:nvPr/>
        </p:nvGrpSpPr>
        <p:grpSpPr>
          <a:xfrm>
            <a:off x="147058" y="4007229"/>
            <a:ext cx="1830972" cy="1822411"/>
            <a:chOff x="2414491" y="671177"/>
            <a:chExt cx="1830972" cy="1822411"/>
          </a:xfrm>
        </p:grpSpPr>
        <p:sp>
          <p:nvSpPr>
            <p:cNvPr id="1934" name="Google Shape;1934;p89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9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9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9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9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9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9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9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9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9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9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9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9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9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89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89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9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9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9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9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9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9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9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9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9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9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9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9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9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9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9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9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9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9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07A7EC1-E217-44C5-A3BA-4FCA31BE7CBF}"/>
              </a:ext>
            </a:extLst>
          </p:cNvPr>
          <p:cNvSpPr txBox="1"/>
          <p:nvPr/>
        </p:nvSpPr>
        <p:spPr>
          <a:xfrm>
            <a:off x="251151" y="1208271"/>
            <a:ext cx="4884516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Giới thiệu công cụ cơ bản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361CB-877F-4CB6-A3AC-6F6A311EA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37" y="2025266"/>
            <a:ext cx="2988951" cy="4166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3B0610-2466-413E-BFF9-DAD67796068B}"/>
              </a:ext>
            </a:extLst>
          </p:cNvPr>
          <p:cNvSpPr txBox="1"/>
          <p:nvPr/>
        </p:nvSpPr>
        <p:spPr>
          <a:xfrm>
            <a:off x="4086942" y="2063785"/>
            <a:ext cx="298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727D7-3006-4637-B498-0F14D2A27BC3}"/>
              </a:ext>
            </a:extLst>
          </p:cNvPr>
          <p:cNvGrpSpPr/>
          <p:nvPr/>
        </p:nvGrpSpPr>
        <p:grpSpPr>
          <a:xfrm>
            <a:off x="129532" y="2690087"/>
            <a:ext cx="8818071" cy="474865"/>
            <a:chOff x="129532" y="2690087"/>
            <a:chExt cx="8818071" cy="4748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79319B-37B7-4957-ADC9-67DAC87375F5}"/>
                </a:ext>
              </a:extLst>
            </p:cNvPr>
            <p:cNvGrpSpPr/>
            <p:nvPr/>
          </p:nvGrpSpPr>
          <p:grpSpPr>
            <a:xfrm>
              <a:off x="129532" y="2690087"/>
              <a:ext cx="8818071" cy="474865"/>
              <a:chOff x="489197" y="1985682"/>
              <a:chExt cx="8818071" cy="47486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AB73E61-31C0-4FD3-B950-18CCD8D1A1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11114" b="-10241"/>
              <a:stretch/>
            </p:blipFill>
            <p:spPr>
              <a:xfrm>
                <a:off x="3814307" y="1998524"/>
                <a:ext cx="423320" cy="462023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5D92A24-F89A-4205-A842-8435693F492F}"/>
                  </a:ext>
                </a:extLst>
              </p:cNvPr>
              <p:cNvSpPr txBox="1"/>
              <p:nvPr/>
            </p:nvSpPr>
            <p:spPr>
              <a:xfrm>
                <a:off x="489197" y="1985682"/>
                <a:ext cx="341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2000" dirty="0" err="1"/>
                  <a:t>Nháy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chuột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tượng</a:t>
                </a:r>
                <a:r>
                  <a:rPr lang="en-US" sz="2000" dirty="0"/>
                  <a:t> 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2D51C98A-6948-41CB-8C5B-08629FF1A55E}"/>
                  </a:ext>
                </a:extLst>
              </p:cNvPr>
              <p:cNvSpPr txBox="1"/>
              <p:nvPr/>
            </p:nvSpPr>
            <p:spPr>
              <a:xfrm>
                <a:off x="4237627" y="1998524"/>
                <a:ext cx="34114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 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977162F-9B64-48EC-B4B0-0AAA978526DF}"/>
                  </a:ext>
                </a:extLst>
              </p:cNvPr>
              <p:cNvSpPr txBox="1"/>
              <p:nvPr/>
            </p:nvSpPr>
            <p:spPr>
              <a:xfrm>
                <a:off x="5572901" y="1985682"/>
                <a:ext cx="37343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dùng</a:t>
                </a:r>
                <a:r>
                  <a:rPr lang="en-US" sz="2000" dirty="0"/>
                  <a:t>)</a:t>
                </a:r>
              </a:p>
            </p:txBody>
          </p:sp>
        </p:grpSp>
        <p:pic>
          <p:nvPicPr>
            <p:cNvPr id="82" name="image41.png">
              <a:extLst>
                <a:ext uri="{FF2B5EF4-FFF2-40B4-BE49-F238E27FC236}">
                  <a16:creationId xmlns:a16="http://schemas.microsoft.com/office/drawing/2014/main" id="{B1158757-C2D9-4426-8BDF-1BF48A41AC45}"/>
                </a:ext>
              </a:extLst>
            </p:cNvPr>
            <p:cNvPicPr/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4926698" y="2717982"/>
              <a:ext cx="320040" cy="320040"/>
            </a:xfrm>
            <a:prstGeom prst="rect">
              <a:avLst/>
            </a:prstGeom>
            <a:ln/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D284B97-0F56-4A7D-A4C0-FC03BC903F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1769" y="3286457"/>
            <a:ext cx="468756" cy="483056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42BD12C5-D338-4076-B990-679407138B3B}"/>
              </a:ext>
            </a:extLst>
          </p:cNvPr>
          <p:cNvSpPr txBox="1"/>
          <p:nvPr/>
        </p:nvSpPr>
        <p:spPr>
          <a:xfrm>
            <a:off x="3920525" y="3398084"/>
            <a:ext cx="298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kê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8" grpId="0"/>
      <p:bldP spid="8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88"/>
          <p:cNvSpPr/>
          <p:nvPr/>
        </p:nvSpPr>
        <p:spPr>
          <a:xfrm rot="288678" flipH="1">
            <a:off x="-1260167" y="932436"/>
            <a:ext cx="4658411" cy="4765187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4366C0-3893-45AA-89FB-C4A0B820E08C}"/>
              </a:ext>
            </a:extLst>
          </p:cNvPr>
          <p:cNvSpPr txBox="1"/>
          <p:nvPr/>
        </p:nvSpPr>
        <p:spPr>
          <a:xfrm>
            <a:off x="1713924" y="90798"/>
            <a:ext cx="2052211" cy="50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Thực hành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16492A-D456-434D-8F3B-AEF2F4732361}"/>
              </a:ext>
            </a:extLst>
          </p:cNvPr>
          <p:cNvGrpSpPr/>
          <p:nvPr/>
        </p:nvGrpSpPr>
        <p:grpSpPr>
          <a:xfrm>
            <a:off x="3555452" y="598836"/>
            <a:ext cx="2688176" cy="693377"/>
            <a:chOff x="3196874" y="1028179"/>
            <a:chExt cx="2688176" cy="6933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E17E48-351C-40C8-8130-B005F4EB906D}"/>
                </a:ext>
              </a:extLst>
            </p:cNvPr>
            <p:cNvSpPr txBox="1"/>
            <p:nvPr/>
          </p:nvSpPr>
          <p:spPr>
            <a:xfrm>
              <a:off x="3926745" y="1174812"/>
              <a:ext cx="19583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err="1"/>
                <a:t>Ví</a:t>
              </a:r>
              <a:r>
                <a:rPr lang="en-US" sz="2000" b="1" dirty="0"/>
                <a:t> </a:t>
              </a:r>
              <a:r>
                <a:rPr lang="en-US" sz="2000" b="1" dirty="0" err="1"/>
                <a:t>dụ</a:t>
              </a:r>
              <a:r>
                <a:rPr lang="en-US" sz="2000" b="1" dirty="0"/>
                <a:t> 3 (tr109)</a:t>
              </a:r>
              <a:endParaRPr lang="en-US" sz="2000" dirty="0"/>
            </a:p>
          </p:txBody>
        </p:sp>
        <p:pic>
          <p:nvPicPr>
            <p:cNvPr id="45" name="Picture 6">
              <a:extLst>
                <a:ext uri="{FF2B5EF4-FFF2-40B4-BE49-F238E27FC236}">
                  <a16:creationId xmlns:a16="http://schemas.microsoft.com/office/drawing/2014/main" id="{2E454B92-759D-48E8-AD18-E90E1DB5B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196874" y="1028179"/>
              <a:ext cx="729871" cy="693377"/>
            </a:xfrm>
            <a:prstGeom prst="rect">
              <a:avLst/>
            </a:prstGeom>
          </p:spPr>
        </p:pic>
      </p:grpSp>
      <p:pic>
        <p:nvPicPr>
          <p:cNvPr id="47" name="Picture 19">
            <a:extLst>
              <a:ext uri="{FF2B5EF4-FFF2-40B4-BE49-F238E27FC236}">
                <a16:creationId xmlns:a16="http://schemas.microsoft.com/office/drawing/2014/main" id="{5A90B89D-DBA4-4213-B694-08A6B28A75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7168" y="4087435"/>
            <a:ext cx="2694278" cy="11922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0F99776-1217-4FFC-87D8-B97A573B90E9}"/>
              </a:ext>
            </a:extLst>
          </p:cNvPr>
          <p:cNvSpPr txBox="1"/>
          <p:nvPr/>
        </p:nvSpPr>
        <p:spPr>
          <a:xfrm>
            <a:off x="1482430" y="1276485"/>
            <a:ext cx="7360898" cy="2702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aseline="30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ở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03/06/2021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27  26   28   32   34   35  30   28</a:t>
            </a: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90"/>
          <p:cNvSpPr/>
          <p:nvPr/>
        </p:nvSpPr>
        <p:spPr>
          <a:xfrm rot="-1848056" flipH="1">
            <a:off x="7534953" y="2346439"/>
            <a:ext cx="1938888" cy="3305698"/>
          </a:xfrm>
          <a:custGeom>
            <a:avLst/>
            <a:gdLst/>
            <a:ahLst/>
            <a:cxnLst/>
            <a:rect l="l" t="t" r="r" b="b"/>
            <a:pathLst>
              <a:path w="19210" h="32752" extrusionOk="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6" name="Google Shape;1976;p90"/>
          <p:cNvSpPr/>
          <p:nvPr/>
        </p:nvSpPr>
        <p:spPr>
          <a:xfrm rot="10800000">
            <a:off x="-892221" y="2755207"/>
            <a:ext cx="3210883" cy="3197570"/>
          </a:xfrm>
          <a:custGeom>
            <a:avLst/>
            <a:gdLst/>
            <a:ahLst/>
            <a:cxnLst/>
            <a:rect l="l" t="t" r="r" b="b"/>
            <a:pathLst>
              <a:path w="48235" h="48035" extrusionOk="0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7" name="Google Shape;1977;p90"/>
          <p:cNvSpPr txBox="1"/>
          <p:nvPr/>
        </p:nvSpPr>
        <p:spPr>
          <a:xfrm>
            <a:off x="4743450" y="1000575"/>
            <a:ext cx="330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chemeClr val="lt2"/>
                </a:solidFill>
                <a:latin typeface="Arial" panose="020B0604020202020204" pitchFamily="34" charset="0"/>
                <a:ea typeface="Hammersmith One"/>
                <a:cs typeface="Arial" panose="020B0604020202020204" pitchFamily="34" charset="0"/>
                <a:sym typeface="Hammersmith One"/>
              </a:rPr>
              <a:t>Ask homework to:</a:t>
            </a:r>
            <a:endParaRPr sz="2200" b="1" dirty="0">
              <a:solidFill>
                <a:schemeClr val="lt2"/>
              </a:solidFill>
              <a:latin typeface="Arial" panose="020B0604020202020204" pitchFamily="34" charset="0"/>
              <a:ea typeface="Hammersmith One"/>
              <a:cs typeface="Arial" panose="020B0604020202020204" pitchFamily="34" charset="0"/>
              <a:sym typeface="Hammersmith One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FF218-6D62-4E59-95D1-F1A17C4BE10F}"/>
              </a:ext>
            </a:extLst>
          </p:cNvPr>
          <p:cNvSpPr txBox="1"/>
          <p:nvPr/>
        </p:nvSpPr>
        <p:spPr>
          <a:xfrm>
            <a:off x="3536353" y="190068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B6E18A-AA7D-4C93-9EEF-D91ED0E6707A}"/>
              </a:ext>
            </a:extLst>
          </p:cNvPr>
          <p:cNvGrpSpPr/>
          <p:nvPr/>
        </p:nvGrpSpPr>
        <p:grpSpPr>
          <a:xfrm>
            <a:off x="713220" y="821262"/>
            <a:ext cx="5977903" cy="428500"/>
            <a:chOff x="713220" y="988717"/>
            <a:chExt cx="5977903" cy="4285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A58A4B-AD51-45B9-B163-62360D8E0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2172" y="1000575"/>
              <a:ext cx="2988951" cy="41664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2335A2-36BC-4F15-8EF4-61C3BFBDC804}"/>
                </a:ext>
              </a:extLst>
            </p:cNvPr>
            <p:cNvSpPr txBox="1"/>
            <p:nvPr/>
          </p:nvSpPr>
          <p:spPr>
            <a:xfrm>
              <a:off x="713220" y="988717"/>
              <a:ext cx="29889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Bước</a:t>
              </a:r>
              <a:r>
                <a:rPr lang="en-US" sz="2000" dirty="0"/>
                <a:t> 1: </a:t>
              </a:r>
              <a:r>
                <a:rPr lang="en-US" sz="2000" dirty="0" err="1"/>
                <a:t>Nháy</a:t>
              </a:r>
              <a:r>
                <a:rPr lang="en-US" sz="2000" dirty="0"/>
                <a:t> </a:t>
              </a:r>
              <a:r>
                <a:rPr lang="en-US" sz="2000" dirty="0" err="1"/>
                <a:t>chuột</a:t>
              </a:r>
              <a:r>
                <a:rPr lang="en-US" sz="2000" dirty="0"/>
                <a:t> </a:t>
              </a:r>
              <a:r>
                <a:rPr lang="en-US" sz="2000" dirty="0" err="1"/>
                <a:t>vào</a:t>
              </a:r>
              <a:r>
                <a:rPr lang="en-US" sz="2000" dirty="0"/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597CAE9-EECC-4435-A044-218BA70C012E}"/>
              </a:ext>
            </a:extLst>
          </p:cNvPr>
          <p:cNvSpPr txBox="1"/>
          <p:nvPr/>
        </p:nvSpPr>
        <p:spPr>
          <a:xfrm>
            <a:off x="713220" y="1475459"/>
            <a:ext cx="532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Bước</a:t>
            </a:r>
            <a:r>
              <a:rPr lang="en-US" sz="2000" dirty="0"/>
              <a:t> 2: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Nhập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dữ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liệu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cột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bảng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18492-3AF7-45C2-8A7F-D30EA3BE5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172" y="2129656"/>
            <a:ext cx="2012404" cy="2874862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58"/>
          <p:cNvSpPr txBox="1">
            <a:spLocks noGrp="1"/>
          </p:cNvSpPr>
          <p:nvPr>
            <p:ph type="title"/>
          </p:nvPr>
        </p:nvSpPr>
        <p:spPr>
          <a:xfrm>
            <a:off x="1395830" y="2149038"/>
            <a:ext cx="7169436" cy="15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4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THỰC HÀNH </a:t>
            </a:r>
            <a:br>
              <a:rPr lang="en-US" sz="44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MỀM GEOGEBRA</a:t>
            </a:r>
            <a:endParaRPr lang="en-US" sz="4400" b="1" kern="0" dirty="0">
              <a:solidFill>
                <a:srgbClr val="2F5496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3" name="Google Shape;1363;p58"/>
          <p:cNvSpPr/>
          <p:nvPr/>
        </p:nvSpPr>
        <p:spPr>
          <a:xfrm>
            <a:off x="2616418" y="1424813"/>
            <a:ext cx="5029200" cy="52850"/>
          </a:xfrm>
          <a:custGeom>
            <a:avLst/>
            <a:gdLst/>
            <a:ahLst/>
            <a:cxnLst/>
            <a:rect l="l" t="t" r="r" b="b"/>
            <a:pathLst>
              <a:path w="17505" h="670" extrusionOk="0">
                <a:moveTo>
                  <a:pt x="0" y="0"/>
                </a:moveTo>
                <a:lnTo>
                  <a:pt x="0" y="669"/>
                </a:lnTo>
                <a:lnTo>
                  <a:pt x="17505" y="669"/>
                </a:lnTo>
                <a:lnTo>
                  <a:pt x="1750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5FFF72-BFF3-4DF6-8967-C02B31E9D6ED}"/>
              </a:ext>
            </a:extLst>
          </p:cNvPr>
          <p:cNvSpPr txBox="1"/>
          <p:nvPr/>
        </p:nvSpPr>
        <p:spPr>
          <a:xfrm>
            <a:off x="2256426" y="892888"/>
            <a:ext cx="574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HOẠT ĐỘNG TRẢI NGHIỆM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93"/>
          <p:cNvSpPr/>
          <p:nvPr/>
        </p:nvSpPr>
        <p:spPr>
          <a:xfrm flipH="1">
            <a:off x="-701443" y="99083"/>
            <a:ext cx="1062209" cy="403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062" name="Google Shape;2062;p93"/>
          <p:cNvSpPr/>
          <p:nvPr/>
        </p:nvSpPr>
        <p:spPr>
          <a:xfrm rot="-3415034" flipH="1">
            <a:off x="6567974" y="1065028"/>
            <a:ext cx="3898718" cy="2899025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93"/>
          <p:cNvSpPr/>
          <p:nvPr/>
        </p:nvSpPr>
        <p:spPr>
          <a:xfrm rot="-1379372" flipH="1">
            <a:off x="8329156" y="4403789"/>
            <a:ext cx="694057" cy="759669"/>
          </a:xfrm>
          <a:custGeom>
            <a:avLst/>
            <a:gdLst/>
            <a:ahLst/>
            <a:cxnLst/>
            <a:rect l="l" t="t" r="r" b="b"/>
            <a:pathLst>
              <a:path w="17277" h="22564" extrusionOk="0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93"/>
          <p:cNvSpPr/>
          <p:nvPr/>
        </p:nvSpPr>
        <p:spPr>
          <a:xfrm flipH="1">
            <a:off x="-148164" y="4331871"/>
            <a:ext cx="1062209" cy="936955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7" name="Google Shape;2067;p93"/>
          <p:cNvSpPr/>
          <p:nvPr/>
        </p:nvSpPr>
        <p:spPr>
          <a:xfrm flipH="1">
            <a:off x="1385076" y="1870250"/>
            <a:ext cx="133200" cy="13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93"/>
          <p:cNvSpPr/>
          <p:nvPr/>
        </p:nvSpPr>
        <p:spPr>
          <a:xfrm flipH="1">
            <a:off x="1385076" y="2114933"/>
            <a:ext cx="133200" cy="1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9" name="Google Shape;2069;p93"/>
          <p:cNvSpPr/>
          <p:nvPr/>
        </p:nvSpPr>
        <p:spPr>
          <a:xfrm flipH="1">
            <a:off x="1385076" y="2359617"/>
            <a:ext cx="133200" cy="133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0" name="Google Shape;2070;p93"/>
          <p:cNvSpPr/>
          <p:nvPr/>
        </p:nvSpPr>
        <p:spPr>
          <a:xfrm flipH="1">
            <a:off x="1385076" y="2604300"/>
            <a:ext cx="133200" cy="1332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002751-AF6D-4E84-9131-4D9B43B10155}"/>
              </a:ext>
            </a:extLst>
          </p:cNvPr>
          <p:cNvGrpSpPr/>
          <p:nvPr/>
        </p:nvGrpSpPr>
        <p:grpSpPr>
          <a:xfrm>
            <a:off x="826379" y="201708"/>
            <a:ext cx="8179727" cy="996074"/>
            <a:chOff x="826379" y="201708"/>
            <a:chExt cx="8179727" cy="9960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06D16F-37D5-41FA-897B-CB5B273DE26F}"/>
                </a:ext>
              </a:extLst>
            </p:cNvPr>
            <p:cNvGrpSpPr/>
            <p:nvPr/>
          </p:nvGrpSpPr>
          <p:grpSpPr>
            <a:xfrm>
              <a:off x="826379" y="201708"/>
              <a:ext cx="8179727" cy="940260"/>
              <a:chOff x="687484" y="167462"/>
              <a:chExt cx="8179727" cy="94026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1B65E61-1354-4FD1-AAE6-577797EB3ED3}"/>
                  </a:ext>
                </a:extLst>
              </p:cNvPr>
              <p:cNvSpPr txBox="1"/>
              <p:nvPr/>
            </p:nvSpPr>
            <p:spPr>
              <a:xfrm>
                <a:off x="687484" y="204408"/>
                <a:ext cx="638206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Bước</a:t>
                </a:r>
                <a:r>
                  <a:rPr lang="en-US" sz="2000" dirty="0"/>
                  <a:t> 3: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bảng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dữ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liệu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: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Nháy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chuột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A.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FA782E3D-11AE-4785-85D0-7A339CB1E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6463" y="167462"/>
                <a:ext cx="424118" cy="437056"/>
              </a:xfrm>
              <a:prstGeom prst="rect">
                <a:avLst/>
              </a:prstGeom>
            </p:spPr>
          </p:pic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263949E-E730-4B3E-A01D-E6DE09ED0D42}"/>
                  </a:ext>
                </a:extLst>
              </p:cNvPr>
              <p:cNvSpPr txBox="1"/>
              <p:nvPr/>
            </p:nvSpPr>
            <p:spPr>
              <a:xfrm>
                <a:off x="7089983" y="204408"/>
                <a:ext cx="17772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, </a:t>
                </a:r>
                <a:r>
                  <a:rPr lang="en-US" sz="2000" dirty="0" err="1"/>
                  <a:t>rồi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nhấn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C3D9CBE-0B52-4D9D-8EF7-9577E83D6B9F}"/>
                  </a:ext>
                </a:extLst>
              </p:cNvPr>
              <p:cNvSpPr txBox="1"/>
              <p:nvPr/>
            </p:nvSpPr>
            <p:spPr>
              <a:xfrm>
                <a:off x="2346775" y="707612"/>
                <a:ext cx="36822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.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8C40E4-2411-4779-A24A-A0B525125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4045" y="797732"/>
              <a:ext cx="1571625" cy="40005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B218520-5CAF-4888-883C-3870167AC2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7536" y="1255588"/>
            <a:ext cx="4728928" cy="376298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p91"/>
          <p:cNvSpPr/>
          <p:nvPr/>
        </p:nvSpPr>
        <p:spPr>
          <a:xfrm rot="-5400000" flipH="1">
            <a:off x="6868372" y="3119471"/>
            <a:ext cx="2767771" cy="2051078"/>
          </a:xfrm>
          <a:custGeom>
            <a:avLst/>
            <a:gdLst/>
            <a:ahLst/>
            <a:cxnLst/>
            <a:rect l="l" t="t" r="r" b="b"/>
            <a:pathLst>
              <a:path w="142469" h="136664" extrusionOk="0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91"/>
          <p:cNvSpPr/>
          <p:nvPr/>
        </p:nvSpPr>
        <p:spPr>
          <a:xfrm flipH="1">
            <a:off x="0" y="4356737"/>
            <a:ext cx="1009444" cy="786763"/>
          </a:xfrm>
          <a:custGeom>
            <a:avLst/>
            <a:gdLst/>
            <a:ahLst/>
            <a:cxnLst/>
            <a:rect l="l" t="t" r="r" b="b"/>
            <a:pathLst>
              <a:path w="13679" h="12066" extrusionOk="0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6" name="Google Shape;1986;p91"/>
          <p:cNvGrpSpPr/>
          <p:nvPr/>
        </p:nvGrpSpPr>
        <p:grpSpPr>
          <a:xfrm flipH="1">
            <a:off x="0" y="3898366"/>
            <a:ext cx="1182483" cy="1223258"/>
            <a:chOff x="6762468" y="1386456"/>
            <a:chExt cx="2270935" cy="2260334"/>
          </a:xfrm>
        </p:grpSpPr>
        <p:sp>
          <p:nvSpPr>
            <p:cNvPr id="1987" name="Google Shape;1987;p91"/>
            <p:cNvSpPr/>
            <p:nvPr/>
          </p:nvSpPr>
          <p:spPr>
            <a:xfrm>
              <a:off x="6762468" y="1386456"/>
              <a:ext cx="2270935" cy="2260292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91"/>
            <p:cNvSpPr/>
            <p:nvPr/>
          </p:nvSpPr>
          <p:spPr>
            <a:xfrm>
              <a:off x="7236329" y="1587480"/>
              <a:ext cx="12035" cy="9350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91"/>
            <p:cNvSpPr/>
            <p:nvPr/>
          </p:nvSpPr>
          <p:spPr>
            <a:xfrm>
              <a:off x="7364144" y="1394464"/>
              <a:ext cx="356781" cy="300882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91"/>
            <p:cNvSpPr/>
            <p:nvPr/>
          </p:nvSpPr>
          <p:spPr>
            <a:xfrm>
              <a:off x="7836713" y="1386456"/>
              <a:ext cx="358124" cy="308889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91"/>
            <p:cNvSpPr/>
            <p:nvPr/>
          </p:nvSpPr>
          <p:spPr>
            <a:xfrm>
              <a:off x="8310574" y="1516908"/>
              <a:ext cx="135819" cy="79920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91"/>
            <p:cNvSpPr/>
            <p:nvPr/>
          </p:nvSpPr>
          <p:spPr>
            <a:xfrm>
              <a:off x="8484940" y="1543565"/>
              <a:ext cx="8057" cy="151784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91"/>
            <p:cNvSpPr/>
            <p:nvPr/>
          </p:nvSpPr>
          <p:spPr>
            <a:xfrm>
              <a:off x="6838311" y="2099984"/>
              <a:ext cx="2735" cy="537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91"/>
            <p:cNvSpPr/>
            <p:nvPr/>
          </p:nvSpPr>
          <p:spPr>
            <a:xfrm>
              <a:off x="7012727" y="1801781"/>
              <a:ext cx="2686" cy="273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91"/>
            <p:cNvSpPr/>
            <p:nvPr/>
          </p:nvSpPr>
          <p:spPr>
            <a:xfrm>
              <a:off x="6912862" y="1942876"/>
              <a:ext cx="102548" cy="63956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91"/>
            <p:cNvSpPr/>
            <p:nvPr/>
          </p:nvSpPr>
          <p:spPr>
            <a:xfrm>
              <a:off x="7131192" y="1696645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91"/>
            <p:cNvSpPr/>
            <p:nvPr/>
          </p:nvSpPr>
          <p:spPr>
            <a:xfrm>
              <a:off x="7603761" y="1696645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91"/>
            <p:cNvSpPr/>
            <p:nvPr/>
          </p:nvSpPr>
          <p:spPr>
            <a:xfrm>
              <a:off x="8077622" y="1696645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91"/>
            <p:cNvSpPr/>
            <p:nvPr/>
          </p:nvSpPr>
          <p:spPr>
            <a:xfrm>
              <a:off x="8550190" y="1736581"/>
              <a:ext cx="356781" cy="367424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91"/>
            <p:cNvSpPr/>
            <p:nvPr/>
          </p:nvSpPr>
          <p:spPr>
            <a:xfrm>
              <a:off x="6891576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91"/>
            <p:cNvSpPr/>
            <p:nvPr/>
          </p:nvSpPr>
          <p:spPr>
            <a:xfrm>
              <a:off x="7364144" y="2115948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91"/>
            <p:cNvSpPr/>
            <p:nvPr/>
          </p:nvSpPr>
          <p:spPr>
            <a:xfrm>
              <a:off x="7836713" y="2115948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91"/>
            <p:cNvSpPr/>
            <p:nvPr/>
          </p:nvSpPr>
          <p:spPr>
            <a:xfrm>
              <a:off x="8310574" y="2114606"/>
              <a:ext cx="356781" cy="408702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91"/>
            <p:cNvSpPr/>
            <p:nvPr/>
          </p:nvSpPr>
          <p:spPr>
            <a:xfrm>
              <a:off x="8783142" y="2114606"/>
              <a:ext cx="239661" cy="408702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91"/>
            <p:cNvSpPr/>
            <p:nvPr/>
          </p:nvSpPr>
          <p:spPr>
            <a:xfrm>
              <a:off x="6773111" y="2511280"/>
              <a:ext cx="242297" cy="40735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91"/>
            <p:cNvSpPr/>
            <p:nvPr/>
          </p:nvSpPr>
          <p:spPr>
            <a:xfrm>
              <a:off x="713119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91"/>
            <p:cNvSpPr/>
            <p:nvPr/>
          </p:nvSpPr>
          <p:spPr>
            <a:xfrm>
              <a:off x="7603761" y="2511280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91"/>
            <p:cNvSpPr/>
            <p:nvPr/>
          </p:nvSpPr>
          <p:spPr>
            <a:xfrm>
              <a:off x="8077622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91"/>
            <p:cNvSpPr/>
            <p:nvPr/>
          </p:nvSpPr>
          <p:spPr>
            <a:xfrm>
              <a:off x="8550190" y="2511280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91"/>
            <p:cNvSpPr/>
            <p:nvPr/>
          </p:nvSpPr>
          <p:spPr>
            <a:xfrm>
              <a:off x="6891576" y="2934613"/>
              <a:ext cx="356781" cy="363445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91"/>
            <p:cNvSpPr/>
            <p:nvPr/>
          </p:nvSpPr>
          <p:spPr>
            <a:xfrm>
              <a:off x="736414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91"/>
            <p:cNvSpPr/>
            <p:nvPr/>
          </p:nvSpPr>
          <p:spPr>
            <a:xfrm>
              <a:off x="7836713" y="2934613"/>
              <a:ext cx="358124" cy="40735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91"/>
            <p:cNvSpPr/>
            <p:nvPr/>
          </p:nvSpPr>
          <p:spPr>
            <a:xfrm>
              <a:off x="8310574" y="2934613"/>
              <a:ext cx="356781" cy="40735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91"/>
            <p:cNvSpPr/>
            <p:nvPr/>
          </p:nvSpPr>
          <p:spPr>
            <a:xfrm>
              <a:off x="8783142" y="3033085"/>
              <a:ext cx="97227" cy="6127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91"/>
            <p:cNvSpPr/>
            <p:nvPr/>
          </p:nvSpPr>
          <p:spPr>
            <a:xfrm>
              <a:off x="7345494" y="3428467"/>
              <a:ext cx="142484" cy="85242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91"/>
            <p:cNvSpPr/>
            <p:nvPr/>
          </p:nvSpPr>
          <p:spPr>
            <a:xfrm>
              <a:off x="7305558" y="3329945"/>
              <a:ext cx="8057" cy="161133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91"/>
            <p:cNvSpPr/>
            <p:nvPr/>
          </p:nvSpPr>
          <p:spPr>
            <a:xfrm>
              <a:off x="7603761" y="3329945"/>
              <a:ext cx="358124" cy="316846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91"/>
            <p:cNvSpPr/>
            <p:nvPr/>
          </p:nvSpPr>
          <p:spPr>
            <a:xfrm>
              <a:off x="8077622" y="3329945"/>
              <a:ext cx="356781" cy="307546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91"/>
            <p:cNvSpPr/>
            <p:nvPr/>
          </p:nvSpPr>
          <p:spPr>
            <a:xfrm>
              <a:off x="8550190" y="3428467"/>
              <a:ext cx="16014" cy="12035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2E93466-7E2F-40CA-A0E0-A834EC689B89}"/>
              </a:ext>
            </a:extLst>
          </p:cNvPr>
          <p:cNvGrpSpPr/>
          <p:nvPr/>
        </p:nvGrpSpPr>
        <p:grpSpPr>
          <a:xfrm>
            <a:off x="551430" y="111640"/>
            <a:ext cx="6272514" cy="439400"/>
            <a:chOff x="308041" y="64299"/>
            <a:chExt cx="6272514" cy="4394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2074091-1365-436E-B3EE-5851850633FF}"/>
                </a:ext>
              </a:extLst>
            </p:cNvPr>
            <p:cNvGrpSpPr/>
            <p:nvPr/>
          </p:nvGrpSpPr>
          <p:grpSpPr>
            <a:xfrm>
              <a:off x="308041" y="83944"/>
              <a:ext cx="6272514" cy="400110"/>
              <a:chOff x="661725" y="99624"/>
              <a:chExt cx="6272514" cy="400110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DA2168D-406E-4F85-90C5-95CDE7C02B44}"/>
                  </a:ext>
                </a:extLst>
              </p:cNvPr>
              <p:cNvSpPr txBox="1"/>
              <p:nvPr/>
            </p:nvSpPr>
            <p:spPr>
              <a:xfrm>
                <a:off x="661725" y="99624"/>
                <a:ext cx="337009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/>
                  <a:t>Bước</a:t>
                </a:r>
                <a:r>
                  <a:rPr lang="en-US" sz="2000" dirty="0"/>
                  <a:t> 4: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Nháy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chuột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chọn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vào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endParaRPr lang="en-US" sz="20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BCE27A-D55E-4EC0-A258-F50EBFABED20}"/>
                  </a:ext>
                </a:extLst>
              </p:cNvPr>
              <p:cNvSpPr txBox="1"/>
              <p:nvPr/>
            </p:nvSpPr>
            <p:spPr>
              <a:xfrm>
                <a:off x="4277502" y="130402"/>
                <a:ext cx="26567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, ta </a:t>
                </a:r>
                <a:r>
                  <a:rPr lang="en-US" sz="1800" dirty="0" err="1"/>
                  <a:t>nhận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được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bảng</a:t>
                </a:r>
                <a:r>
                  <a:rPr lang="en-US" sz="1800" dirty="0"/>
                  <a:t>:</a:t>
                </a:r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CAFE2EC-A557-4EA6-9424-019DEFAE9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00095" y="64299"/>
              <a:ext cx="432196" cy="4394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0197482-6600-4ED9-A74D-0174A0D41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64" y="644548"/>
            <a:ext cx="2939970" cy="4233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C89E89-C1C8-4078-A94E-4A221F99368B}"/>
                  </a:ext>
                </a:extLst>
              </p:cNvPr>
              <p:cNvSpPr txBox="1"/>
              <p:nvPr/>
            </p:nvSpPr>
            <p:spPr>
              <a:xfrm>
                <a:off x="4069011" y="1668938"/>
                <a:ext cx="4993966" cy="18056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30.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lệch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chuẩn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𝝈</m:t>
                    </m:r>
                  </m:oMath>
                </a14:m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3,1225.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Q</a:t>
                </a:r>
                <a:r>
                  <a:rPr lang="en-US" sz="18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27,5; Q</a:t>
                </a:r>
                <a:r>
                  <a:rPr lang="en-US" sz="18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29; Q</a:t>
                </a:r>
                <a:r>
                  <a:rPr lang="en-US" sz="1800" baseline="-250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= 33.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C89E89-C1C8-4078-A94E-4A221F993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11" y="1668938"/>
                <a:ext cx="4993966" cy="1805623"/>
              </a:xfrm>
              <a:prstGeom prst="rect">
                <a:avLst/>
              </a:prstGeom>
              <a:blipFill>
                <a:blip r:embed="rId5"/>
                <a:stretch>
                  <a:fillRect l="-976" r="-976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115"/>
          <p:cNvSpPr txBox="1">
            <a:spLocks noGrp="1"/>
          </p:cNvSpPr>
          <p:nvPr>
            <p:ph type="title"/>
          </p:nvPr>
        </p:nvSpPr>
        <p:spPr>
          <a:xfrm>
            <a:off x="551204" y="384157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HƯỚNG DẪN VỀ NHÀ</a:t>
            </a:r>
            <a:endParaRPr dirty="0"/>
          </a:p>
        </p:txBody>
      </p:sp>
      <p:cxnSp>
        <p:nvCxnSpPr>
          <p:cNvPr id="2278" name="Google Shape;2278;p115"/>
          <p:cNvCxnSpPr>
            <a:cxnSpLocks/>
          </p:cNvCxnSpPr>
          <p:nvPr/>
        </p:nvCxnSpPr>
        <p:spPr>
          <a:xfrm>
            <a:off x="2399330" y="3302116"/>
            <a:ext cx="438912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9" name="Google Shape;2279;p115"/>
          <p:cNvCxnSpPr>
            <a:cxnSpLocks/>
            <a:stCxn id="2280" idx="4"/>
            <a:endCxn id="2281" idx="0"/>
          </p:cNvCxnSpPr>
          <p:nvPr/>
        </p:nvCxnSpPr>
        <p:spPr>
          <a:xfrm>
            <a:off x="2397255" y="2730604"/>
            <a:ext cx="0" cy="459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2" name="Google Shape;2282;p115"/>
          <p:cNvSpPr/>
          <p:nvPr/>
        </p:nvSpPr>
        <p:spPr>
          <a:xfrm>
            <a:off x="7106570" y="1595048"/>
            <a:ext cx="39733" cy="41601"/>
          </a:xfrm>
          <a:custGeom>
            <a:avLst/>
            <a:gdLst/>
            <a:ahLst/>
            <a:cxnLst/>
            <a:rect l="l" t="t" r="r" b="b"/>
            <a:pathLst>
              <a:path w="2808" h="2940" extrusionOk="0">
                <a:moveTo>
                  <a:pt x="1" y="1"/>
                </a:moveTo>
                <a:lnTo>
                  <a:pt x="1" y="2127"/>
                </a:lnTo>
                <a:cubicBezTo>
                  <a:pt x="1" y="2575"/>
                  <a:pt x="365" y="2940"/>
                  <a:pt x="817" y="2940"/>
                </a:cubicBezTo>
                <a:lnTo>
                  <a:pt x="2807" y="2940"/>
                </a:lnTo>
                <a:lnTo>
                  <a:pt x="2807" y="1130"/>
                </a:lnTo>
                <a:cubicBezTo>
                  <a:pt x="2807" y="507"/>
                  <a:pt x="2301" y="1"/>
                  <a:pt x="16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83" name="Google Shape;2283;p115"/>
          <p:cNvSpPr/>
          <p:nvPr/>
        </p:nvSpPr>
        <p:spPr>
          <a:xfrm>
            <a:off x="6959141" y="1548480"/>
            <a:ext cx="106153" cy="30606"/>
          </a:xfrm>
          <a:custGeom>
            <a:avLst/>
            <a:gdLst/>
            <a:ahLst/>
            <a:cxnLst/>
            <a:rect l="l" t="t" r="r" b="b"/>
            <a:pathLst>
              <a:path w="7502" h="2163" extrusionOk="0">
                <a:moveTo>
                  <a:pt x="1862" y="1"/>
                </a:moveTo>
                <a:cubicBezTo>
                  <a:pt x="835" y="4"/>
                  <a:pt x="1" y="835"/>
                  <a:pt x="1" y="1861"/>
                </a:cubicBezTo>
                <a:lnTo>
                  <a:pt x="1" y="2163"/>
                </a:lnTo>
                <a:lnTo>
                  <a:pt x="1130" y="2163"/>
                </a:lnTo>
                <a:lnTo>
                  <a:pt x="1130" y="1861"/>
                </a:lnTo>
                <a:cubicBezTo>
                  <a:pt x="1130" y="1458"/>
                  <a:pt x="1458" y="1133"/>
                  <a:pt x="1862" y="1130"/>
                </a:cubicBezTo>
                <a:lnTo>
                  <a:pt x="5641" y="1130"/>
                </a:lnTo>
                <a:cubicBezTo>
                  <a:pt x="6044" y="1133"/>
                  <a:pt x="6373" y="1458"/>
                  <a:pt x="6373" y="1861"/>
                </a:cubicBezTo>
                <a:lnTo>
                  <a:pt x="6373" y="2163"/>
                </a:lnTo>
                <a:lnTo>
                  <a:pt x="7502" y="2163"/>
                </a:lnTo>
                <a:lnTo>
                  <a:pt x="7502" y="1861"/>
                </a:lnTo>
                <a:cubicBezTo>
                  <a:pt x="7502" y="835"/>
                  <a:pt x="6668" y="4"/>
                  <a:pt x="564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84" name="Google Shape;2284;p115"/>
          <p:cNvSpPr/>
          <p:nvPr/>
        </p:nvSpPr>
        <p:spPr>
          <a:xfrm>
            <a:off x="6307675" y="1515998"/>
            <a:ext cx="1183800" cy="1183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115"/>
          <p:cNvSpPr/>
          <p:nvPr/>
        </p:nvSpPr>
        <p:spPr>
          <a:xfrm>
            <a:off x="6390175" y="1598498"/>
            <a:ext cx="1018800" cy="1018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115"/>
          <p:cNvSpPr/>
          <p:nvPr/>
        </p:nvSpPr>
        <p:spPr>
          <a:xfrm>
            <a:off x="6790525" y="3158648"/>
            <a:ext cx="218100" cy="218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115"/>
          <p:cNvSpPr txBox="1"/>
          <p:nvPr/>
        </p:nvSpPr>
        <p:spPr>
          <a:xfrm>
            <a:off x="4687746" y="3513922"/>
            <a:ext cx="3750197" cy="1129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Thực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hành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lại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các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bài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tập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trên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máy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tính</a:t>
            </a:r>
            <a:r>
              <a:rPr lang="en-US" sz="2400" dirty="0">
                <a:effectLst/>
                <a:latin typeface="Arial" panose="020B0604020202020204" pitchFamily="34" charset="0"/>
                <a:ea typeface="Noto Sans Symbols"/>
                <a:cs typeface="Noto Sans Symbols"/>
              </a:rPr>
              <a:t>.</a:t>
            </a:r>
            <a:endParaRPr lang="en-US" sz="24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2295" name="Google Shape;2295;p115"/>
          <p:cNvSpPr/>
          <p:nvPr/>
        </p:nvSpPr>
        <p:spPr>
          <a:xfrm>
            <a:off x="2156258" y="1630863"/>
            <a:ext cx="40497" cy="59911"/>
          </a:xfrm>
          <a:custGeom>
            <a:avLst/>
            <a:gdLst/>
            <a:ahLst/>
            <a:cxnLst/>
            <a:rect l="l" t="t" r="r" b="b"/>
            <a:pathLst>
              <a:path w="2862" h="4234" extrusionOk="0">
                <a:moveTo>
                  <a:pt x="2861" y="0"/>
                </a:moveTo>
                <a:lnTo>
                  <a:pt x="0" y="2117"/>
                </a:lnTo>
                <a:lnTo>
                  <a:pt x="2861" y="4234"/>
                </a:lnTo>
                <a:lnTo>
                  <a:pt x="286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2280" name="Google Shape;2280;p115"/>
          <p:cNvSpPr/>
          <p:nvPr/>
        </p:nvSpPr>
        <p:spPr>
          <a:xfrm>
            <a:off x="1805355" y="1546804"/>
            <a:ext cx="1183800" cy="11838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115"/>
          <p:cNvSpPr/>
          <p:nvPr/>
        </p:nvSpPr>
        <p:spPr>
          <a:xfrm>
            <a:off x="1887855" y="1629304"/>
            <a:ext cx="1018800" cy="101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115"/>
          <p:cNvSpPr/>
          <p:nvPr/>
        </p:nvSpPr>
        <p:spPr>
          <a:xfrm>
            <a:off x="2288205" y="3189454"/>
            <a:ext cx="218100" cy="218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7" name="Google Shape;2297;p115"/>
          <p:cNvSpPr txBox="1"/>
          <p:nvPr/>
        </p:nvSpPr>
        <p:spPr>
          <a:xfrm>
            <a:off x="1080256" y="3788939"/>
            <a:ext cx="273898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nhớ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endParaRPr sz="2800" b="1" dirty="0">
              <a:solidFill>
                <a:schemeClr val="accent3"/>
              </a:solidFill>
              <a:latin typeface="Arial" panose="020B0604020202020204" pitchFamily="34" charset="0"/>
              <a:ea typeface="Hammersmith One"/>
              <a:cs typeface="Arial" panose="020B0604020202020204" pitchFamily="34" charset="0"/>
              <a:sym typeface="Hammersmith One"/>
            </a:endParaRPr>
          </a:p>
        </p:txBody>
      </p:sp>
      <p:sp>
        <p:nvSpPr>
          <p:cNvPr id="2299" name="Google Shape;2299;p115"/>
          <p:cNvSpPr/>
          <p:nvPr/>
        </p:nvSpPr>
        <p:spPr>
          <a:xfrm>
            <a:off x="3888525" y="1636099"/>
            <a:ext cx="23998" cy="47954"/>
          </a:xfrm>
          <a:custGeom>
            <a:avLst/>
            <a:gdLst/>
            <a:ahLst/>
            <a:cxnLst/>
            <a:rect l="l" t="t" r="r" b="b"/>
            <a:pathLst>
              <a:path w="1696" h="3389" extrusionOk="0">
                <a:moveTo>
                  <a:pt x="1" y="1"/>
                </a:moveTo>
                <a:lnTo>
                  <a:pt x="1" y="3388"/>
                </a:lnTo>
                <a:lnTo>
                  <a:pt x="1696" y="1693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cxnSp>
        <p:nvCxnSpPr>
          <p:cNvPr id="2306" name="Google Shape;2306;p115"/>
          <p:cNvCxnSpPr>
            <a:cxnSpLocks/>
          </p:cNvCxnSpPr>
          <p:nvPr/>
        </p:nvCxnSpPr>
        <p:spPr>
          <a:xfrm>
            <a:off x="6899575" y="2699798"/>
            <a:ext cx="0" cy="459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07" name="Google Shape;2307;p115"/>
          <p:cNvSpPr/>
          <p:nvPr/>
        </p:nvSpPr>
        <p:spPr>
          <a:xfrm>
            <a:off x="3438995" y="2015149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115"/>
          <p:cNvSpPr/>
          <p:nvPr/>
        </p:nvSpPr>
        <p:spPr>
          <a:xfrm>
            <a:off x="6712696" y="193773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0" name="Google Shape;2310;p115"/>
          <p:cNvGrpSpPr/>
          <p:nvPr/>
        </p:nvGrpSpPr>
        <p:grpSpPr>
          <a:xfrm>
            <a:off x="2288205" y="1959487"/>
            <a:ext cx="272686" cy="373766"/>
            <a:chOff x="-38275925" y="1946600"/>
            <a:chExt cx="231600" cy="317450"/>
          </a:xfrm>
        </p:grpSpPr>
        <p:sp>
          <p:nvSpPr>
            <p:cNvPr id="2311" name="Google Shape;2311;p115"/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15"/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7" grpId="0"/>
      <p:bldP spid="2282" grpId="0" animBg="1"/>
      <p:bldP spid="2283" grpId="0" animBg="1"/>
      <p:bldP spid="2284" grpId="0" animBg="1"/>
      <p:bldP spid="2285" grpId="0" animBg="1"/>
      <p:bldP spid="2286" grpId="0" animBg="1"/>
      <p:bldP spid="2287" grpId="0"/>
      <p:bldP spid="2295" grpId="0" animBg="1"/>
      <p:bldP spid="2280" grpId="0" animBg="1"/>
      <p:bldP spid="2296" grpId="0" animBg="1"/>
      <p:bldP spid="2281" grpId="0" animBg="1"/>
      <p:bldP spid="2297" grpId="0"/>
      <p:bldP spid="23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122"/>
          <p:cNvSpPr/>
          <p:nvPr/>
        </p:nvSpPr>
        <p:spPr>
          <a:xfrm>
            <a:off x="992258" y="1231323"/>
            <a:ext cx="5613600" cy="283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02" name="Google Shape;2402;p122"/>
          <p:cNvGrpSpPr/>
          <p:nvPr/>
        </p:nvGrpSpPr>
        <p:grpSpPr>
          <a:xfrm rot="10800000" flipH="1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2403" name="Google Shape;2403;p122"/>
            <p:cNvSpPr/>
            <p:nvPr/>
          </p:nvSpPr>
          <p:spPr>
            <a:xfrm>
              <a:off x="2414491" y="671177"/>
              <a:ext cx="1830972" cy="1822391"/>
            </a:xfrm>
            <a:custGeom>
              <a:avLst/>
              <a:gdLst/>
              <a:ahLst/>
              <a:cxnLst/>
              <a:rect l="l" t="t" r="r" b="b"/>
              <a:pathLst>
                <a:path w="45663" h="45449" extrusionOk="0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22"/>
            <p:cNvSpPr/>
            <p:nvPr/>
          </p:nvSpPr>
          <p:spPr>
            <a:xfrm>
              <a:off x="2796545" y="833253"/>
              <a:ext cx="9704" cy="7538"/>
            </a:xfrm>
            <a:custGeom>
              <a:avLst/>
              <a:gdLst/>
              <a:ahLst/>
              <a:cxnLst/>
              <a:rect l="l" t="t" r="r" b="b"/>
              <a:pathLst>
                <a:path w="242" h="188" extrusionOk="0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22"/>
            <p:cNvSpPr/>
            <p:nvPr/>
          </p:nvSpPr>
          <p:spPr>
            <a:xfrm>
              <a:off x="2899597" y="677633"/>
              <a:ext cx="287659" cy="242590"/>
            </a:xfrm>
            <a:custGeom>
              <a:avLst/>
              <a:gdLst/>
              <a:ahLst/>
              <a:cxnLst/>
              <a:rect l="l" t="t" r="r" b="b"/>
              <a:pathLst>
                <a:path w="7174" h="6050" extrusionOk="0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22"/>
            <p:cNvSpPr/>
            <p:nvPr/>
          </p:nvSpPr>
          <p:spPr>
            <a:xfrm>
              <a:off x="3280608" y="671177"/>
              <a:ext cx="288742" cy="249046"/>
            </a:xfrm>
            <a:custGeom>
              <a:avLst/>
              <a:gdLst/>
              <a:ahLst/>
              <a:cxnLst/>
              <a:rect l="l" t="t" r="r" b="b"/>
              <a:pathLst>
                <a:path w="7201" h="6211" extrusionOk="0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22"/>
            <p:cNvSpPr/>
            <p:nvPr/>
          </p:nvSpPr>
          <p:spPr>
            <a:xfrm>
              <a:off x="3662662" y="776354"/>
              <a:ext cx="109506" cy="64437"/>
            </a:xfrm>
            <a:custGeom>
              <a:avLst/>
              <a:gdLst/>
              <a:ahLst/>
              <a:cxnLst/>
              <a:rect l="l" t="t" r="r" b="b"/>
              <a:pathLst>
                <a:path w="2731" h="1607" extrusionOk="0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22"/>
            <p:cNvSpPr/>
            <p:nvPr/>
          </p:nvSpPr>
          <p:spPr>
            <a:xfrm>
              <a:off x="3803246" y="797847"/>
              <a:ext cx="6496" cy="122378"/>
            </a:xfrm>
            <a:custGeom>
              <a:avLst/>
              <a:gdLst/>
              <a:ahLst/>
              <a:cxnLst/>
              <a:rect l="l" t="t" r="r" b="b"/>
              <a:pathLst>
                <a:path w="162" h="3052" extrusionOk="0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22"/>
            <p:cNvSpPr/>
            <p:nvPr/>
          </p:nvSpPr>
          <p:spPr>
            <a:xfrm>
              <a:off x="2475641" y="1246463"/>
              <a:ext cx="2205" cy="4331"/>
            </a:xfrm>
            <a:custGeom>
              <a:avLst/>
              <a:gdLst/>
              <a:ahLst/>
              <a:cxnLst/>
              <a:rect l="l" t="t" r="r" b="b"/>
              <a:pathLst>
                <a:path w="55" h="108" extrusionOk="0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22"/>
            <p:cNvSpPr/>
            <p:nvPr/>
          </p:nvSpPr>
          <p:spPr>
            <a:xfrm>
              <a:off x="2616265" y="1006036"/>
              <a:ext cx="2165" cy="2205"/>
            </a:xfrm>
            <a:custGeom>
              <a:avLst/>
              <a:gdLst/>
              <a:ahLst/>
              <a:cxnLst/>
              <a:rect l="l" t="t" r="r" b="b"/>
              <a:pathLst>
                <a:path w="54" h="55" extrusionOk="0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22"/>
            <p:cNvSpPr/>
            <p:nvPr/>
          </p:nvSpPr>
          <p:spPr>
            <a:xfrm>
              <a:off x="2535748" y="1119794"/>
              <a:ext cx="82681" cy="51565"/>
            </a:xfrm>
            <a:custGeom>
              <a:avLst/>
              <a:gdLst/>
              <a:ahLst/>
              <a:cxnLst/>
              <a:rect l="l" t="t" r="r" b="b"/>
              <a:pathLst>
                <a:path w="2062" h="1286" extrusionOk="0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22"/>
            <p:cNvSpPr/>
            <p:nvPr/>
          </p:nvSpPr>
          <p:spPr>
            <a:xfrm>
              <a:off x="2711778" y="921268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22"/>
            <p:cNvSpPr/>
            <p:nvPr/>
          </p:nvSpPr>
          <p:spPr>
            <a:xfrm>
              <a:off x="3092789" y="92126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22"/>
            <p:cNvSpPr/>
            <p:nvPr/>
          </p:nvSpPr>
          <p:spPr>
            <a:xfrm>
              <a:off x="3474843" y="92126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22"/>
            <p:cNvSpPr/>
            <p:nvPr/>
          </p:nvSpPr>
          <p:spPr>
            <a:xfrm>
              <a:off x="3855854" y="953467"/>
              <a:ext cx="287659" cy="296240"/>
            </a:xfrm>
            <a:custGeom>
              <a:avLst/>
              <a:gdLst/>
              <a:ahLst/>
              <a:cxnLst/>
              <a:rect l="l" t="t" r="r" b="b"/>
              <a:pathLst>
                <a:path w="7174" h="7388" extrusionOk="0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22"/>
            <p:cNvSpPr/>
            <p:nvPr/>
          </p:nvSpPr>
          <p:spPr>
            <a:xfrm>
              <a:off x="2417699" y="1498640"/>
              <a:ext cx="7538" cy="9704"/>
            </a:xfrm>
            <a:custGeom>
              <a:avLst/>
              <a:gdLst/>
              <a:ahLst/>
              <a:cxnLst/>
              <a:rect l="l" t="t" r="r" b="b"/>
              <a:pathLst>
                <a:path w="188" h="242" extrusionOk="0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22"/>
            <p:cNvSpPr/>
            <p:nvPr/>
          </p:nvSpPr>
          <p:spPr>
            <a:xfrm>
              <a:off x="2518586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22"/>
            <p:cNvSpPr/>
            <p:nvPr/>
          </p:nvSpPr>
          <p:spPr>
            <a:xfrm>
              <a:off x="2899597" y="1259335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22"/>
            <p:cNvSpPr/>
            <p:nvPr/>
          </p:nvSpPr>
          <p:spPr>
            <a:xfrm>
              <a:off x="3280608" y="1259335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22"/>
            <p:cNvSpPr/>
            <p:nvPr/>
          </p:nvSpPr>
          <p:spPr>
            <a:xfrm>
              <a:off x="3662662" y="1258252"/>
              <a:ext cx="287659" cy="329521"/>
            </a:xfrm>
            <a:custGeom>
              <a:avLst/>
              <a:gdLst/>
              <a:ahLst/>
              <a:cxnLst/>
              <a:rect l="l" t="t" r="r" b="b"/>
              <a:pathLst>
                <a:path w="7174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22"/>
            <p:cNvSpPr/>
            <p:nvPr/>
          </p:nvSpPr>
          <p:spPr>
            <a:xfrm>
              <a:off x="4043673" y="1258252"/>
              <a:ext cx="193230" cy="329521"/>
            </a:xfrm>
            <a:custGeom>
              <a:avLst/>
              <a:gdLst/>
              <a:ahLst/>
              <a:cxnLst/>
              <a:rect l="l" t="t" r="r" b="b"/>
              <a:pathLst>
                <a:path w="4819" h="8218" extrusionOk="0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22"/>
            <p:cNvSpPr/>
            <p:nvPr/>
          </p:nvSpPr>
          <p:spPr>
            <a:xfrm>
              <a:off x="2423072" y="1578074"/>
              <a:ext cx="195355" cy="328439"/>
            </a:xfrm>
            <a:custGeom>
              <a:avLst/>
              <a:gdLst/>
              <a:ahLst/>
              <a:cxnLst/>
              <a:rect l="l" t="t" r="r" b="b"/>
              <a:pathLst>
                <a:path w="4872" h="8191" extrusionOk="0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22"/>
            <p:cNvSpPr/>
            <p:nvPr/>
          </p:nvSpPr>
          <p:spPr>
            <a:xfrm>
              <a:off x="2711778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22"/>
            <p:cNvSpPr/>
            <p:nvPr/>
          </p:nvSpPr>
          <p:spPr>
            <a:xfrm>
              <a:off x="3092789" y="1578074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22"/>
            <p:cNvSpPr/>
            <p:nvPr/>
          </p:nvSpPr>
          <p:spPr>
            <a:xfrm>
              <a:off x="3474843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22"/>
            <p:cNvSpPr/>
            <p:nvPr/>
          </p:nvSpPr>
          <p:spPr>
            <a:xfrm>
              <a:off x="3855854" y="1578074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22"/>
            <p:cNvSpPr/>
            <p:nvPr/>
          </p:nvSpPr>
          <p:spPr>
            <a:xfrm>
              <a:off x="2518586" y="1919388"/>
              <a:ext cx="287659" cy="293033"/>
            </a:xfrm>
            <a:custGeom>
              <a:avLst/>
              <a:gdLst/>
              <a:ahLst/>
              <a:cxnLst/>
              <a:rect l="l" t="t" r="r" b="b"/>
              <a:pathLst>
                <a:path w="7174" h="7308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22"/>
            <p:cNvSpPr/>
            <p:nvPr/>
          </p:nvSpPr>
          <p:spPr>
            <a:xfrm>
              <a:off x="2899597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22"/>
            <p:cNvSpPr/>
            <p:nvPr/>
          </p:nvSpPr>
          <p:spPr>
            <a:xfrm>
              <a:off x="3280608" y="1919388"/>
              <a:ext cx="288742" cy="328439"/>
            </a:xfrm>
            <a:custGeom>
              <a:avLst/>
              <a:gdLst/>
              <a:ahLst/>
              <a:cxnLst/>
              <a:rect l="l" t="t" r="r" b="b"/>
              <a:pathLst>
                <a:path w="7201" h="8191" extrusionOk="0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22"/>
            <p:cNvSpPr/>
            <p:nvPr/>
          </p:nvSpPr>
          <p:spPr>
            <a:xfrm>
              <a:off x="3662662" y="1919388"/>
              <a:ext cx="287659" cy="328439"/>
            </a:xfrm>
            <a:custGeom>
              <a:avLst/>
              <a:gdLst/>
              <a:ahLst/>
              <a:cxnLst/>
              <a:rect l="l" t="t" r="r" b="b"/>
              <a:pathLst>
                <a:path w="7174" h="8191" extrusionOk="0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22"/>
            <p:cNvSpPr/>
            <p:nvPr/>
          </p:nvSpPr>
          <p:spPr>
            <a:xfrm>
              <a:off x="4043673" y="1998782"/>
              <a:ext cx="78391" cy="49400"/>
            </a:xfrm>
            <a:custGeom>
              <a:avLst/>
              <a:gdLst/>
              <a:ahLst/>
              <a:cxnLst/>
              <a:rect l="l" t="t" r="r" b="b"/>
              <a:pathLst>
                <a:path w="1955" h="1232" extrusionOk="0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22"/>
            <p:cNvSpPr/>
            <p:nvPr/>
          </p:nvSpPr>
          <p:spPr>
            <a:xfrm>
              <a:off x="2884560" y="2317561"/>
              <a:ext cx="114879" cy="68727"/>
            </a:xfrm>
            <a:custGeom>
              <a:avLst/>
              <a:gdLst/>
              <a:ahLst/>
              <a:cxnLst/>
              <a:rect l="l" t="t" r="r" b="b"/>
              <a:pathLst>
                <a:path w="2865" h="1714" extrusionOk="0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22"/>
            <p:cNvSpPr/>
            <p:nvPr/>
          </p:nvSpPr>
          <p:spPr>
            <a:xfrm>
              <a:off x="2852362" y="2238127"/>
              <a:ext cx="6496" cy="129916"/>
            </a:xfrm>
            <a:custGeom>
              <a:avLst/>
              <a:gdLst/>
              <a:ahLst/>
              <a:cxnLst/>
              <a:rect l="l" t="t" r="r" b="b"/>
              <a:pathLst>
                <a:path w="162" h="3240" extrusionOk="0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22"/>
            <p:cNvSpPr/>
            <p:nvPr/>
          </p:nvSpPr>
          <p:spPr>
            <a:xfrm>
              <a:off x="3092789" y="2238127"/>
              <a:ext cx="288742" cy="255461"/>
            </a:xfrm>
            <a:custGeom>
              <a:avLst/>
              <a:gdLst/>
              <a:ahLst/>
              <a:cxnLst/>
              <a:rect l="l" t="t" r="r" b="b"/>
              <a:pathLst>
                <a:path w="7201" h="6371" extrusionOk="0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22"/>
            <p:cNvSpPr/>
            <p:nvPr/>
          </p:nvSpPr>
          <p:spPr>
            <a:xfrm>
              <a:off x="3474843" y="2238127"/>
              <a:ext cx="287659" cy="247963"/>
            </a:xfrm>
            <a:custGeom>
              <a:avLst/>
              <a:gdLst/>
              <a:ahLst/>
              <a:cxnLst/>
              <a:rect l="l" t="t" r="r" b="b"/>
              <a:pathLst>
                <a:path w="7174" h="6184" extrusionOk="0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22"/>
            <p:cNvSpPr/>
            <p:nvPr/>
          </p:nvSpPr>
          <p:spPr>
            <a:xfrm>
              <a:off x="3855854" y="2317561"/>
              <a:ext cx="12911" cy="9704"/>
            </a:xfrm>
            <a:custGeom>
              <a:avLst/>
              <a:gdLst/>
              <a:ahLst/>
              <a:cxnLst/>
              <a:rect l="l" t="t" r="r" b="b"/>
              <a:pathLst>
                <a:path w="322" h="242" extrusionOk="0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095EC58-1212-4222-BF5A-DD34F4EFE992}"/>
              </a:ext>
            </a:extLst>
          </p:cNvPr>
          <p:cNvSpPr txBox="1"/>
          <p:nvPr/>
        </p:nvSpPr>
        <p:spPr>
          <a:xfrm>
            <a:off x="1419759" y="1702872"/>
            <a:ext cx="505389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/>
              <a:t>HẸN GẶP LẠI CÁC EM Ở TIẾT HỌC SAU!</a:t>
            </a:r>
          </a:p>
        </p:txBody>
      </p:sp>
      <p:pic>
        <p:nvPicPr>
          <p:cNvPr id="45" name="Picture 15">
            <a:extLst>
              <a:ext uri="{FF2B5EF4-FFF2-40B4-BE49-F238E27FC236}">
                <a16:creationId xmlns:a16="http://schemas.microsoft.com/office/drawing/2014/main" id="{6A8C7C8F-47AC-474B-8376-5779287A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16727" y="1197854"/>
            <a:ext cx="2870452" cy="1969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6"/>
          <p:cNvSpPr txBox="1">
            <a:spLocks noGrp="1"/>
          </p:cNvSpPr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NỘI DUNG BÀI HỌC</a:t>
            </a:r>
            <a:endParaRPr dirty="0"/>
          </a:p>
        </p:txBody>
      </p:sp>
      <p:sp>
        <p:nvSpPr>
          <p:cNvPr id="1335" name="Google Shape;1335;p56">
            <a:hlinkClick r:id="rId3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1968948" y="1107463"/>
            <a:ext cx="6760002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Biểu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diễn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miền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nghiệm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bất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bậc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hai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ẩn</a:t>
            </a:r>
            <a:endParaRPr sz="2800" dirty="0"/>
          </a:p>
        </p:txBody>
      </p:sp>
      <p:sp>
        <p:nvSpPr>
          <p:cNvPr id="1336" name="Google Shape;1336;p56">
            <a:hlinkClick r:id="rId4" action="ppaction://hlinksldjump"/>
          </p:cNvPr>
          <p:cNvSpPr txBox="1">
            <a:spLocks noGrp="1"/>
          </p:cNvSpPr>
          <p:nvPr>
            <p:ph type="subTitle" idx="4"/>
          </p:nvPr>
        </p:nvSpPr>
        <p:spPr>
          <a:xfrm>
            <a:off x="1968948" y="3255160"/>
            <a:ext cx="7024581" cy="1365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xu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tán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7" name="Google Shape;1337;p56">
            <a:hlinkClick r:id="rId5" action="ppaction://hlinksldjump"/>
          </p:cNvPr>
          <p:cNvSpPr txBox="1">
            <a:spLocks noGrp="1"/>
          </p:cNvSpPr>
          <p:nvPr>
            <p:ph type="subTitle" idx="5"/>
          </p:nvPr>
        </p:nvSpPr>
        <p:spPr>
          <a:xfrm>
            <a:off x="1968948" y="2509168"/>
            <a:ext cx="4074676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Vẽ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đường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conic</a:t>
            </a:r>
            <a:endParaRPr sz="2800" dirty="0"/>
          </a:p>
        </p:txBody>
      </p:sp>
      <p:sp>
        <p:nvSpPr>
          <p:cNvPr id="1341" name="Google Shape;1341;p56">
            <a:hlinkClick r:id="rId3" action="ppaction://hlinksldjump"/>
          </p:cNvPr>
          <p:cNvSpPr txBox="1">
            <a:spLocks noGrp="1"/>
          </p:cNvSpPr>
          <p:nvPr>
            <p:ph type="title" idx="9"/>
          </p:nvPr>
        </p:nvSpPr>
        <p:spPr>
          <a:xfrm>
            <a:off x="901811" y="1397016"/>
            <a:ext cx="973525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01</a:t>
            </a:r>
            <a:endParaRPr sz="3200" dirty="0"/>
          </a:p>
        </p:txBody>
      </p:sp>
      <p:sp>
        <p:nvSpPr>
          <p:cNvPr id="1342" name="Google Shape;1342;p56">
            <a:hlinkClick r:id="rId4" action="ppaction://hlinksldjump"/>
          </p:cNvPr>
          <p:cNvSpPr txBox="1">
            <a:spLocks noGrp="1"/>
          </p:cNvSpPr>
          <p:nvPr>
            <p:ph type="title" idx="13"/>
          </p:nvPr>
        </p:nvSpPr>
        <p:spPr>
          <a:xfrm>
            <a:off x="996091" y="3526812"/>
            <a:ext cx="784963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03</a:t>
            </a:r>
            <a:endParaRPr sz="3200" dirty="0"/>
          </a:p>
        </p:txBody>
      </p:sp>
      <p:sp>
        <p:nvSpPr>
          <p:cNvPr id="1343" name="Google Shape;1343;p56">
            <a:hlinkClick r:id="rId5" action="ppaction://hlinksldjump"/>
          </p:cNvPr>
          <p:cNvSpPr txBox="1">
            <a:spLocks noGrp="1"/>
          </p:cNvSpPr>
          <p:nvPr>
            <p:ph type="title" idx="14"/>
          </p:nvPr>
        </p:nvSpPr>
        <p:spPr>
          <a:xfrm>
            <a:off x="996091" y="2461914"/>
            <a:ext cx="784963" cy="411300"/>
          </a:xfrm>
          <a:prstGeom prst="rect">
            <a:avLst/>
          </a:prstGeom>
        </p:spPr>
        <p:txBody>
          <a:bodyPr spcFirstLastPara="1" wrap="square" lIns="91425" tIns="11885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02</a:t>
            </a:r>
            <a:endParaRPr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" grpId="0" build="p"/>
      <p:bldP spid="1336" grpId="0" build="p"/>
      <p:bldP spid="1337" grpId="0" build="p"/>
      <p:bldP spid="1341" grpId="0"/>
      <p:bldP spid="1342" grpId="0"/>
      <p:bldP spid="1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59"/>
          <p:cNvSpPr txBox="1">
            <a:spLocks noGrp="1"/>
          </p:cNvSpPr>
          <p:nvPr>
            <p:ph type="title"/>
          </p:nvPr>
        </p:nvSpPr>
        <p:spPr>
          <a:xfrm>
            <a:off x="589301" y="172915"/>
            <a:ext cx="7965347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9" name="Google Shape;1369;p59"/>
          <p:cNvSpPr txBox="1">
            <a:spLocks noGrp="1"/>
          </p:cNvSpPr>
          <p:nvPr>
            <p:ph type="body" idx="1"/>
          </p:nvPr>
        </p:nvSpPr>
        <p:spPr>
          <a:xfrm>
            <a:off x="898714" y="314292"/>
            <a:ext cx="7717500" cy="8002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None/>
              <a:tabLst>
                <a:tab pos="360045" algn="l"/>
                <a:tab pos="720090" algn="l"/>
              </a:tabLst>
            </a:pPr>
            <a:r>
              <a:rPr lang="en-US" sz="1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GeoGebra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0" name="Google Shape;1370;p59"/>
          <p:cNvSpPr/>
          <p:nvPr/>
        </p:nvSpPr>
        <p:spPr>
          <a:xfrm>
            <a:off x="812919" y="2519656"/>
            <a:ext cx="6919" cy="10401"/>
          </a:xfrm>
          <a:custGeom>
            <a:avLst/>
            <a:gdLst/>
            <a:ahLst/>
            <a:cxnLst/>
            <a:rect l="l" t="t" r="r" b="b"/>
            <a:pathLst>
              <a:path w="161" h="242" extrusionOk="0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9DB92C-AFBA-48CC-9B34-5CBE8AE24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2786" y="907635"/>
            <a:ext cx="6569356" cy="4235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" grpId="0"/>
      <p:bldP spid="136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F542ED-54F2-4157-9896-AA324DC42F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84"/>
          <a:stretch/>
        </p:blipFill>
        <p:spPr>
          <a:xfrm>
            <a:off x="5841755" y="-526179"/>
            <a:ext cx="3585410" cy="2335198"/>
          </a:xfrm>
          <a:prstGeom prst="rect">
            <a:avLst/>
          </a:prstGeom>
        </p:spPr>
      </p:pic>
      <p:sp>
        <p:nvSpPr>
          <p:cNvPr id="8" name="Google Shape;1368;p59">
            <a:extLst>
              <a:ext uri="{FF2B5EF4-FFF2-40B4-BE49-F238E27FC236}">
                <a16:creationId xmlns:a16="http://schemas.microsoft.com/office/drawing/2014/main" id="{516239A8-EAC8-4A1B-85A2-31CD2F53D5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4106" y="344565"/>
            <a:ext cx="7965347" cy="54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5B26AA3-51C6-4C12-A6E7-EF040B6964AA}"/>
              </a:ext>
            </a:extLst>
          </p:cNvPr>
          <p:cNvGrpSpPr/>
          <p:nvPr/>
        </p:nvGrpSpPr>
        <p:grpSpPr>
          <a:xfrm>
            <a:off x="441953" y="857338"/>
            <a:ext cx="8582208" cy="1056670"/>
            <a:chOff x="413291" y="893822"/>
            <a:chExt cx="8582208" cy="105667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5D1157-E0E4-4B59-8370-0E49F6D72AC4}"/>
                </a:ext>
              </a:extLst>
            </p:cNvPr>
            <p:cNvGrpSpPr/>
            <p:nvPr/>
          </p:nvGrpSpPr>
          <p:grpSpPr>
            <a:xfrm>
              <a:off x="413291" y="893822"/>
              <a:ext cx="8582208" cy="800246"/>
              <a:chOff x="297544" y="508122"/>
              <a:chExt cx="8582208" cy="800246"/>
            </a:xfrm>
          </p:grpSpPr>
          <p:sp>
            <p:nvSpPr>
              <p:cNvPr id="9" name="Google Shape;1369;p59">
                <a:extLst>
                  <a:ext uri="{FF2B5EF4-FFF2-40B4-BE49-F238E27FC236}">
                    <a16:creationId xmlns:a16="http://schemas.microsoft.com/office/drawing/2014/main" id="{6E2836F8-9766-4081-873F-032E061457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544" y="508122"/>
                <a:ext cx="7717500" cy="800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Manjari"/>
                  <a:buAutoNum type="arabi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Manjari"/>
                  <a:buAutoNum type="alphaL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None/>
                  <a:tabLst>
                    <a:tab pos="360045" algn="l"/>
                    <a:tab pos="720090" algn="l"/>
                  </a:tabLst>
                </a:pPr>
                <a:r>
                  <a:rPr lang="en-US" sz="2000" i="1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000" i="1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2000" dirty="0" err="1">
                    <a:latin typeface="+mn-lt"/>
                  </a:rPr>
                  <a:t>Nhập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từng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bất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phương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trình</a:t>
                </a:r>
                <a:r>
                  <a:rPr lang="en-US" sz="2000" dirty="0">
                    <a:latin typeface="+mn-lt"/>
                  </a:rPr>
                  <a:t> </a:t>
                </a:r>
                <a:r>
                  <a:rPr lang="en-US" sz="2000" dirty="0" err="1">
                    <a:latin typeface="+mn-lt"/>
                  </a:rPr>
                  <a:t>vào</a:t>
                </a:r>
                <a:r>
                  <a:rPr lang="en-US" sz="2000" dirty="0">
                    <a:latin typeface="+mn-lt"/>
                  </a:rPr>
                  <a:t> ô </a:t>
                </a:r>
                <a:endPara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1A9B6E15-2E76-4FB9-B785-5C9FBCAD8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4341" y="646606"/>
                <a:ext cx="3585411" cy="586992"/>
              </a:xfrm>
              <a:prstGeom prst="rect">
                <a:avLst/>
              </a:prstGeom>
            </p:spPr>
          </p:pic>
        </p:grpSp>
        <p:sp>
          <p:nvSpPr>
            <p:cNvPr id="20" name="Google Shape;1369;p59">
              <a:extLst>
                <a:ext uri="{FF2B5EF4-FFF2-40B4-BE49-F238E27FC236}">
                  <a16:creationId xmlns:a16="http://schemas.microsoft.com/office/drawing/2014/main" id="{E48F449E-76F3-4D78-89D3-AE809F2DD1B3}"/>
                </a:ext>
              </a:extLst>
            </p:cNvPr>
            <p:cNvSpPr txBox="1">
              <a:spLocks/>
            </p:cNvSpPr>
            <p:nvPr/>
          </p:nvSpPr>
          <p:spPr>
            <a:xfrm>
              <a:off x="421468" y="1363500"/>
              <a:ext cx="7709323" cy="58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dirty="0" err="1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bấm</a:t>
              </a:r>
              <a:r>
                <a:rPr lang="en-US" sz="2000" dirty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enter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9025DDD-4A4A-491B-8F24-378A6576D558}"/>
              </a:ext>
            </a:extLst>
          </p:cNvPr>
          <p:cNvSpPr txBox="1"/>
          <p:nvPr/>
        </p:nvSpPr>
        <p:spPr>
          <a:xfrm>
            <a:off x="1144906" y="2151642"/>
            <a:ext cx="7176303" cy="18893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66955C3-F4A4-4E4F-9EFF-AF867CB1262C}"/>
              </a:ext>
            </a:extLst>
          </p:cNvPr>
          <p:cNvSpPr/>
          <p:nvPr/>
        </p:nvSpPr>
        <p:spPr>
          <a:xfrm>
            <a:off x="463976" y="2896459"/>
            <a:ext cx="578734" cy="39966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D26827D6-4CEC-412A-8312-B31CB555B12B}"/>
              </a:ext>
            </a:extLst>
          </p:cNvPr>
          <p:cNvSpPr/>
          <p:nvPr/>
        </p:nvSpPr>
        <p:spPr>
          <a:xfrm>
            <a:off x="287025" y="394318"/>
            <a:ext cx="1109609" cy="565079"/>
          </a:xfrm>
          <a:prstGeom prst="wedgeRoundRectCallout">
            <a:avLst>
              <a:gd name="adj1" fmla="val 63005"/>
              <a:gd name="adj2" fmla="val 42500"/>
              <a:gd name="adj3" fmla="val 1666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BDC8C-9C0E-4A9A-BC62-C748B5835B17}"/>
                  </a:ext>
                </a:extLst>
              </p:cNvPr>
              <p:cNvSpPr txBox="1"/>
              <p:nvPr/>
            </p:nvSpPr>
            <p:spPr>
              <a:xfrm>
                <a:off x="1748066" y="0"/>
                <a:ext cx="6886937" cy="215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&gt;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𝟔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≤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&amp;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𝒙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𝟒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≥</m:t>
                            </m:r>
                            <m:r>
                              <a:rPr lang="en-US" sz="2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7BDC8C-9C0E-4A9A-BC62-C748B5835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066" y="0"/>
                <a:ext cx="6886937" cy="2159117"/>
              </a:xfrm>
              <a:prstGeom prst="rect">
                <a:avLst/>
              </a:prstGeom>
              <a:blipFill>
                <a:blip r:embed="rId3"/>
                <a:stretch>
                  <a:fillRect l="-973" r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CE86D0A-F8E1-4000-9DB4-DF4AE4CBA39E}"/>
              </a:ext>
            </a:extLst>
          </p:cNvPr>
          <p:cNvSpPr txBox="1"/>
          <p:nvPr/>
        </p:nvSpPr>
        <p:spPr>
          <a:xfrm>
            <a:off x="4288708" y="1791982"/>
            <a:ext cx="18056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>
                <a:solidFill>
                  <a:srgbClr val="FF0000"/>
                </a:solidFill>
              </a:rPr>
              <a:t>Hướng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dẫn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8E7FA5-5899-4503-9B72-E1B54710AB98}"/>
              </a:ext>
            </a:extLst>
          </p:cNvPr>
          <p:cNvSpPr txBox="1"/>
          <p:nvPr/>
        </p:nvSpPr>
        <p:spPr>
          <a:xfrm>
            <a:off x="1070655" y="2204926"/>
            <a:ext cx="37096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1: </a:t>
            </a:r>
            <a:r>
              <a:rPr lang="en-US" sz="2000" i="1" dirty="0" err="1">
                <a:solidFill>
                  <a:srgbClr val="002060"/>
                </a:solidFill>
              </a:rPr>
              <a:t>Mở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trang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Geogebra</a:t>
            </a:r>
            <a:endParaRPr lang="en-US" sz="2000" i="1" dirty="0">
              <a:solidFill>
                <a:srgbClr val="00206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7D857F-D946-4ACA-8F2B-6F0F9F158A42}"/>
              </a:ext>
            </a:extLst>
          </p:cNvPr>
          <p:cNvGrpSpPr/>
          <p:nvPr/>
        </p:nvGrpSpPr>
        <p:grpSpPr>
          <a:xfrm>
            <a:off x="1070655" y="2491955"/>
            <a:ext cx="11419010" cy="1327550"/>
            <a:chOff x="413291" y="893822"/>
            <a:chExt cx="11419010" cy="13275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CC6FA3-B2F3-4564-BBA7-328586F37697}"/>
                </a:ext>
              </a:extLst>
            </p:cNvPr>
            <p:cNvGrpSpPr/>
            <p:nvPr/>
          </p:nvGrpSpPr>
          <p:grpSpPr>
            <a:xfrm>
              <a:off x="413291" y="893822"/>
              <a:ext cx="7717500" cy="1327550"/>
              <a:chOff x="297544" y="508122"/>
              <a:chExt cx="7717500" cy="1327550"/>
            </a:xfrm>
          </p:grpSpPr>
          <p:sp>
            <p:nvSpPr>
              <p:cNvPr id="19" name="Google Shape;1369;p59">
                <a:extLst>
                  <a:ext uri="{FF2B5EF4-FFF2-40B4-BE49-F238E27FC236}">
                    <a16:creationId xmlns:a16="http://schemas.microsoft.com/office/drawing/2014/main" id="{C8758423-A1F3-41BD-9BFA-F06D7D626B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544" y="508122"/>
                <a:ext cx="7717500" cy="800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800"/>
                  <a:buFont typeface="Manjari"/>
                  <a:buAutoNum type="arabi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1pPr>
                <a:lvl2pPr marL="914400" marR="0" lvl="1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ts val="1400"/>
                  <a:buFont typeface="Manjari"/>
                  <a:buAutoNum type="alphaLcPeriod"/>
                  <a:defRPr sz="16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2pPr>
                <a:lvl3pPr marL="1371600" marR="0" lvl="2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3pPr>
                <a:lvl4pPr marL="1828800" marR="0" lvl="3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4pPr>
                <a:lvl5pPr marL="2286000" marR="0" lvl="4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5pPr>
                <a:lvl6pPr marL="2743200" marR="0" lvl="5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6pPr>
                <a:lvl7pPr marL="3200400" marR="0" lvl="6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rabi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7pPr>
                <a:lvl8pPr marL="3657600" marR="0" lvl="7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alpha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8pPr>
                <a:lvl9pPr marL="4114800" marR="0" lvl="8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Manjari"/>
                  <a:buAutoNum type="romanLcPeriod"/>
                  <a:defRPr sz="1400" b="0" i="0" u="none" strike="noStrike" cap="none">
                    <a:solidFill>
                      <a:schemeClr val="accent2"/>
                    </a:solidFill>
                    <a:latin typeface="Manjari"/>
                    <a:ea typeface="Manjari"/>
                    <a:cs typeface="Manjari"/>
                    <a:sym typeface="Manjari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None/>
                  <a:tabLst>
                    <a:tab pos="360045" algn="l"/>
                    <a:tab pos="720090" algn="l"/>
                  </a:tabLst>
                </a:pP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2: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Nhập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bất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phương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trình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 </a:t>
                </a:r>
                <a:r>
                  <a:rPr lang="en-US" sz="2000" b="1" i="1" dirty="0">
                    <a:solidFill>
                      <a:srgbClr val="002060"/>
                    </a:solidFill>
                    <a:latin typeface="+mn-lt"/>
                  </a:rPr>
                  <a:t>3x – y + 3 &gt; 0 </a:t>
                </a:r>
                <a:r>
                  <a:rPr lang="en-US" sz="2000" i="1" dirty="0" err="1">
                    <a:solidFill>
                      <a:srgbClr val="002060"/>
                    </a:solidFill>
                    <a:latin typeface="+mn-lt"/>
                  </a:rPr>
                  <a:t>vào</a:t>
                </a:r>
                <a:r>
                  <a:rPr lang="en-US" sz="2000" i="1" dirty="0">
                    <a:solidFill>
                      <a:srgbClr val="002060"/>
                    </a:solidFill>
                    <a:latin typeface="+mn-lt"/>
                  </a:rPr>
                  <a:t> ô </a:t>
                </a:r>
                <a:endPara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1AF84B9-1B14-4122-9166-92F511137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9682" y="1248680"/>
                <a:ext cx="3585411" cy="586992"/>
              </a:xfrm>
              <a:prstGeom prst="rect">
                <a:avLst/>
              </a:prstGeom>
            </p:spPr>
          </p:pic>
        </p:grpSp>
        <p:sp>
          <p:nvSpPr>
            <p:cNvPr id="18" name="Google Shape;1369;p59">
              <a:extLst>
                <a:ext uri="{FF2B5EF4-FFF2-40B4-BE49-F238E27FC236}">
                  <a16:creationId xmlns:a16="http://schemas.microsoft.com/office/drawing/2014/main" id="{84EE29D6-5ADD-4275-AFC1-27555B4C1B81}"/>
                </a:ext>
              </a:extLst>
            </p:cNvPr>
            <p:cNvSpPr txBox="1">
              <a:spLocks/>
            </p:cNvSpPr>
            <p:nvPr/>
          </p:nvSpPr>
          <p:spPr>
            <a:xfrm>
              <a:off x="4122978" y="1481866"/>
              <a:ext cx="7709323" cy="58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800"/>
                <a:buFont typeface="Manjari"/>
                <a:buAutoNum type="arabi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Manjari"/>
                <a:buAutoNum type="alphaLcPeriod"/>
                <a:defRPr sz="16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rabi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alpha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Manjari"/>
                <a:buAutoNum type="romanLcPeriod"/>
                <a:defRPr sz="1400" b="0" i="0" u="none" strike="noStrike" cap="none">
                  <a:solidFill>
                    <a:schemeClr val="accent2"/>
                  </a:solidFill>
                  <a:latin typeface="Manjari"/>
                  <a:ea typeface="Manjari"/>
                  <a:cs typeface="Manjari"/>
                  <a:sym typeface="Manjari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ts val="600"/>
                </a:spcBef>
                <a:spcAft>
                  <a:spcPts val="800"/>
                </a:spcAft>
                <a:buNone/>
                <a:tabLst>
                  <a:tab pos="360045" algn="l"/>
                  <a:tab pos="720090" algn="l"/>
                </a:tabLst>
              </a:pP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bấm</a:t>
              </a:r>
              <a:r>
                <a:rPr lang="en-US" sz="2000" i="1" dirty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 enter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606792-BF7A-48C2-8D32-BBE880D508D0}"/>
                  </a:ext>
                </a:extLst>
              </p:cNvPr>
              <p:cNvSpPr txBox="1"/>
              <p:nvPr/>
            </p:nvSpPr>
            <p:spPr>
              <a:xfrm>
                <a:off x="706057" y="3970109"/>
                <a:ext cx="8437943" cy="90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 xmlns:m="http://schemas.openxmlformats.org/officeDocument/2006/math">
                    <m:r>
                      <a:rPr lang="en-US" sz="200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Ta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nghiệm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BPT: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𝟑𝐱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0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miền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được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tô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màu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(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không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điểm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nằm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trên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đường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thẳng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000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606792-BF7A-48C2-8D32-BBE880D50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7" y="3970109"/>
                <a:ext cx="8437943" cy="904799"/>
              </a:xfrm>
              <a:prstGeom prst="rect">
                <a:avLst/>
              </a:prstGeom>
              <a:blipFill>
                <a:blip r:embed="rId5"/>
                <a:stretch>
                  <a:fillRect l="-795" b="-11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2" grpId="0"/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0B60D7-48ED-4429-BF3F-1BB0CECA6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6582" y="0"/>
            <a:ext cx="4883401" cy="5016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8209C-3CED-45D5-B165-29273ACDBC91}"/>
              </a:ext>
            </a:extLst>
          </p:cNvPr>
          <p:cNvSpPr txBox="1"/>
          <p:nvPr/>
        </p:nvSpPr>
        <p:spPr>
          <a:xfrm>
            <a:off x="798654" y="2210765"/>
            <a:ext cx="2372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n-lt"/>
              </a:rPr>
              <a:t>3x – y + 3 &gt; 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12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72"/>
          <p:cNvSpPr/>
          <p:nvPr/>
        </p:nvSpPr>
        <p:spPr>
          <a:xfrm rot="3414954">
            <a:off x="-1124770" y="613814"/>
            <a:ext cx="3561725" cy="3029602"/>
          </a:xfrm>
          <a:custGeom>
            <a:avLst/>
            <a:gdLst/>
            <a:ahLst/>
            <a:cxnLst/>
            <a:rect l="l" t="t" r="r" b="b"/>
            <a:pathLst>
              <a:path w="61178" h="52038" extrusionOk="0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9CB43F-6ED2-4651-A951-E4C24DA09C22}"/>
              </a:ext>
            </a:extLst>
          </p:cNvPr>
          <p:cNvSpPr txBox="1"/>
          <p:nvPr/>
        </p:nvSpPr>
        <p:spPr>
          <a:xfrm>
            <a:off x="1629134" y="13623"/>
            <a:ext cx="7607464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Bước</a:t>
            </a:r>
            <a:r>
              <a:rPr lang="en-US" sz="2000" i="1" dirty="0">
                <a:solidFill>
                  <a:srgbClr val="002060"/>
                </a:solidFill>
              </a:rPr>
              <a:t> 3: </a:t>
            </a:r>
            <a:r>
              <a:rPr lang="en-US" sz="2000" i="1" dirty="0" err="1">
                <a:solidFill>
                  <a:srgbClr val="002060"/>
                </a:solidFill>
              </a:rPr>
              <a:t>Tiếp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tục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với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từng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bất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phương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trình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còn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lại</a:t>
            </a:r>
            <a:r>
              <a:rPr lang="en-US" sz="2000" i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 err="1">
                <a:solidFill>
                  <a:srgbClr val="002060"/>
                </a:solidFill>
              </a:rPr>
              <a:t>Miền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nghiệm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của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hệ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là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miền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được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tô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màu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đậm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nhất</a:t>
            </a:r>
            <a:r>
              <a:rPr lang="en-US" sz="2000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040D1-7584-46A9-B146-3F0E3E70E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8163" y="1176306"/>
            <a:ext cx="4185072" cy="3967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1649</Words>
  <Application>Microsoft Office PowerPoint</Application>
  <PresentationFormat>On-screen Show (16:9)</PresentationFormat>
  <Paragraphs>127</Paragraphs>
  <Slides>33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Manjari</vt:lpstr>
      <vt:lpstr>Nunito</vt:lpstr>
      <vt:lpstr>Hammersmith One</vt:lpstr>
      <vt:lpstr>Noto Sans Symbols</vt:lpstr>
      <vt:lpstr>Calibri Light</vt:lpstr>
      <vt:lpstr>Roboto Condensed Light</vt:lpstr>
      <vt:lpstr>Times New Roman</vt:lpstr>
      <vt:lpstr>Wingdings</vt:lpstr>
      <vt:lpstr>Calibri</vt:lpstr>
      <vt:lpstr>Cambria Math</vt:lpstr>
      <vt:lpstr>Ubuntu</vt:lpstr>
      <vt:lpstr>Arial</vt:lpstr>
      <vt:lpstr>Elegant Education Pack for Students by Slidesgo</vt:lpstr>
      <vt:lpstr>CHÀO MỪNG CÁC EM ĐẾN VỚI TIẾT HỌC!</vt:lpstr>
      <vt:lpstr>KHỞI ĐỘNG</vt:lpstr>
      <vt:lpstr>BÀI THỰC HÀNH  PHẦN MỀM GEOGEBRA</vt:lpstr>
      <vt:lpstr>NỘI DUNG BÀI HỌC</vt:lpstr>
      <vt:lpstr>1. Biểu diễn miền nghiệm hệ bất phương trình bậc nhất hai ẩn</vt:lpstr>
      <vt:lpstr>1. Biểu diễn miền nghiệm hệ bất phương trình bậc nhất hai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Vẽ các đường conic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ADMIN</dc:creator>
  <cp:lastModifiedBy>CMS</cp:lastModifiedBy>
  <cp:revision>43</cp:revision>
  <dcterms:modified xsi:type="dcterms:W3CDTF">2023-10-03T09:16:42Z</dcterms:modified>
</cp:coreProperties>
</file>